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  <p:sldMasterId id="2147483708" r:id="rId4"/>
    <p:sldMasterId id="2147483726" r:id="rId5"/>
    <p:sldMasterId id="2147483744" r:id="rId6"/>
    <p:sldMasterId id="2147483762" r:id="rId7"/>
    <p:sldMasterId id="2147483780" r:id="rId8"/>
  </p:sldMasterIdLst>
  <p:notesMasterIdLst>
    <p:notesMasterId r:id="rId19"/>
  </p:notesMasterIdLst>
  <p:sldIdLst>
    <p:sldId id="256" r:id="rId9"/>
    <p:sldId id="257" r:id="rId10"/>
    <p:sldId id="258" r:id="rId11"/>
    <p:sldId id="267" r:id="rId12"/>
    <p:sldId id="260" r:id="rId13"/>
    <p:sldId id="261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GB"/>
    </a:defPPr>
    <a:lvl1pPr marL="0" indent="0" algn="l" defTabSz="685783" rtl="0" eaLnBrk="1" latinLnBrk="0" hangingPunct="1">
      <a:lnSpc>
        <a:spcPct val="85000"/>
      </a:lnSpc>
      <a:spcBef>
        <a:spcPts val="0"/>
      </a:spcBef>
      <a:buFont typeface="Arial" panose="020B0604020202020204" pitchFamily="34" charset="0"/>
      <a:buNone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▪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90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08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126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1440000" indent="-180000" algn="l" defTabSz="685783" rtl="0" eaLnBrk="1" latinLnBrk="0" hangingPunct="1">
      <a:lnSpc>
        <a:spcPct val="85000"/>
      </a:lnSpc>
      <a:spcBef>
        <a:spcPts val="0"/>
      </a:spcBef>
      <a:buClr>
        <a:schemeClr val="accent1"/>
      </a:buClr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Wilton" initials="PW" lastIdx="3" clrIdx="0">
    <p:extLst/>
  </p:cmAuthor>
  <p:cmAuthor id="2" name="Windows User" initials="WU" lastIdx="15" clrIdx="1"/>
  <p:cmAuthor id="3" name="Ariane Larocque" initials="AL" lastIdx="1" clrIdx="2">
    <p:extLst>
      <p:ext uri="{19B8F6BF-5375-455C-9EA6-DF929625EA0E}">
        <p15:presenceInfo xmlns:p15="http://schemas.microsoft.com/office/powerpoint/2012/main" userId="S-1-5-21-2952589526-2571376435-4008877919-147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869" autoAdjust="0"/>
  </p:normalViewPr>
  <p:slideViewPr>
    <p:cSldViewPr snapToGrid="0">
      <p:cViewPr>
        <p:scale>
          <a:sx n="70" d="100"/>
          <a:sy n="70" d="100"/>
        </p:scale>
        <p:origin x="864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727FF-BFB0-4705-86D3-3261D8D07D42}" type="datetimeFigureOut">
              <a:rPr lang="en-CA" smtClean="0"/>
              <a:t>01/12/2017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241D7-C878-4410-97DA-F1C049C405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24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41D7-C878-4410-97DA-F1C049C4051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437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41D7-C878-4410-97DA-F1C049C4051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51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41D7-C878-4410-97DA-F1C049C4051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27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41D7-C878-4410-97DA-F1C049C4051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37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41D7-C878-4410-97DA-F1C049C4051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5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41D7-C878-4410-97DA-F1C049C4051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591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41D7-C878-4410-97DA-F1C049C4051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593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41D7-C878-4410-97DA-F1C049C4051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3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41D7-C878-4410-97DA-F1C049C4051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54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BLAC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/>
            </a:lvl1pPr>
          </a:lstStyle>
          <a:p>
            <a:r>
              <a:rPr lang="en-US" dirty="0"/>
              <a:t>&lt;Insert 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686600"/>
            <a:ext cx="7104000" cy="209288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&lt;Insert presentation subtitle&gt;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8928000" y="864001"/>
            <a:ext cx="2544000" cy="17440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85000"/>
              </a:lnSpc>
              <a:defRPr sz="1333"/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3" name="Group 92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4" name="Straight Connector 233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0" name="Straight Connector 20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Rectangle 96"/>
          <p:cNvSpPr/>
          <p:nvPr/>
        </p:nvSpPr>
        <p:spPr bwMode="gray">
          <a:xfrm>
            <a:off x="12462933" y="1890118"/>
            <a:ext cx="3312000" cy="26768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To change this background picture on this slide, please do the following: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Right-click on the specific</a:t>
            </a:r>
            <a:r>
              <a:rPr lang="en-GB" sz="1333" baseline="0" dirty="0"/>
              <a:t> </a:t>
            </a:r>
            <a:r>
              <a:rPr lang="en-GB" sz="1333" dirty="0"/>
              <a:t>slide and click Format Background followed by or ‘Picture</a:t>
            </a:r>
            <a:r>
              <a:rPr lang="en-GB" sz="1333" baseline="0" dirty="0"/>
              <a:t> or texture file’</a:t>
            </a:r>
            <a:r>
              <a:rPr lang="en-GB" sz="1333" dirty="0"/>
              <a:t>.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i="0" dirty="0">
                <a:solidFill>
                  <a:schemeClr val="accent1"/>
                </a:solidFill>
              </a:rPr>
              <a:t>TIP:  When you right-click the slide, make sure you're not clicking inside a text or other placeholder.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insert a picture from a file, click File, and then locate and double-click the picture to insert.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paste a picture copied earlier, click Clipboard</a:t>
            </a:r>
          </a:p>
        </p:txBody>
      </p:sp>
      <p:sp>
        <p:nvSpPr>
          <p:cNvPr id="101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5239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3 - GRADIENT">
    <p:bg bwMode="gray">
      <p:bgPr>
        <a:gradFill>
          <a:gsLst>
            <a:gs pos="0">
              <a:schemeClr val="accent6"/>
            </a:gs>
            <a:gs pos="75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1" name="Group 9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2" name="Straight Connector 23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8" name="Straight Connector 20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9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9796379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 small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1776000"/>
            <a:ext cx="10752333" cy="4370949"/>
          </a:xfrm>
        </p:spPr>
        <p:txBody>
          <a:bodyPr numCol="2" spcCol="180000"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spcBef>
                <a:spcPts val="667"/>
              </a:spcBef>
              <a:defRPr sz="1600"/>
            </a:lvl3pPr>
            <a:lvl4pPr>
              <a:spcBef>
                <a:spcPts val="533"/>
              </a:spcBef>
              <a:defRPr sz="1600"/>
            </a:lvl4pPr>
            <a:lvl5pPr>
              <a:spcBef>
                <a:spcPts val="533"/>
              </a:spcBef>
              <a:defRPr sz="1600"/>
            </a:lvl5pPr>
            <a:lvl6pPr>
              <a:spcBef>
                <a:spcPts val="533"/>
              </a:spcBef>
              <a:defRPr sz="1600" baseline="0"/>
            </a:lvl6pPr>
            <a:lvl7pPr>
              <a:spcBef>
                <a:spcPts val="533"/>
              </a:spcBef>
              <a:defRPr sz="1600"/>
            </a:lvl7pPr>
            <a:lvl8pPr>
              <a:spcBef>
                <a:spcPts val="533"/>
              </a:spcBef>
              <a:defRPr sz="1600"/>
            </a:lvl8pPr>
            <a:lvl9pPr>
              <a:spcBef>
                <a:spcPts val="533"/>
              </a:spcBef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10752000" cy="696000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431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Chart Placeholder 3"/>
          <p:cNvSpPr>
            <a:spLocks noGrp="1"/>
          </p:cNvSpPr>
          <p:nvPr>
            <p:ph type="chart" sz="quarter" idx="20" hasCustomPrompt="1"/>
          </p:nvPr>
        </p:nvSpPr>
        <p:spPr bwMode="gray">
          <a:xfrm>
            <a:off x="720000" y="888000"/>
            <a:ext cx="7103533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graph&gt;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9769335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 bwMode="gray">
          <a:xfrm>
            <a:off x="719667" y="864000"/>
            <a:ext cx="7104000" cy="5280000"/>
          </a:xfr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defRPr/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fr-CA" sz="800" noProof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fr-CA" sz="800" noProof="0">
                <a:solidFill>
                  <a:schemeClr val="tx1"/>
                </a:solidFill>
              </a:rPr>
              <a:t>© Hill+Knowlton Stratégies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4550416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Picture Placeholder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20000" y="888000"/>
            <a:ext cx="8016000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fr-CA" sz="800" noProof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fr-CA" sz="800" noProof="0">
                <a:solidFill>
                  <a:schemeClr val="tx1"/>
                </a:solidFill>
              </a:rPr>
              <a:t>© Hill+Knowlton Stratégies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2354769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89" name="Group 8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0" name="Straight Connector 22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6" name="Straight Connector 20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2808568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&lt;Insert Media&gt;</a:t>
            </a:r>
          </a:p>
        </p:txBody>
      </p:sp>
      <p:grpSp>
        <p:nvGrpSpPr>
          <p:cNvPr id="86" name="Group 85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70" name="Group 169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28" name="Straight Connector 22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4" name="Straight Connector 17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9161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one image + bullet poi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9085"/>
            <a:ext cx="8016000" cy="5280000"/>
          </a:xfrm>
          <a:solidFill>
            <a:schemeClr val="bg2"/>
          </a:solidFill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12" name="Straight Connector 11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329011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34470086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hree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11823496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three image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6" name="Group 95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7" name="Straight Connector 236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3" name="Straight Connector 21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64032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 - BLAC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837152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&lt;Thank You&gt;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/>
                </a:solidFill>
              </a:defRPr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28000" y="1323997"/>
            <a:ext cx="2544000" cy="174407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1333" b="0">
                <a:solidFill>
                  <a:schemeClr val="tx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>
              <a:defRPr sz="1333">
                <a:solidFill>
                  <a:schemeClr val="bg1"/>
                </a:solidFill>
              </a:defRPr>
            </a:lvl3pPr>
            <a:lvl4pPr>
              <a:defRPr sz="1333">
                <a:solidFill>
                  <a:schemeClr val="bg1"/>
                </a:solidFill>
              </a:defRPr>
            </a:lvl4pPr>
            <a:lvl5pP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&lt;Insert contact details&gt;</a:t>
            </a:r>
          </a:p>
        </p:txBody>
      </p:sp>
      <p:sp>
        <p:nvSpPr>
          <p:cNvPr id="23" name="TextBox 22"/>
          <p:cNvSpPr txBox="1"/>
          <p:nvPr/>
        </p:nvSpPr>
        <p:spPr bwMode="gray">
          <a:xfrm>
            <a:off x="8928001" y="888001"/>
            <a:ext cx="2021387" cy="1743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1333" b="1" dirty="0" err="1">
                <a:solidFill>
                  <a:schemeClr val="tx1"/>
                </a:solidFill>
              </a:rPr>
              <a:t>Hill+Knowlton</a:t>
            </a:r>
            <a:r>
              <a:rPr lang="en-GB" sz="1333" b="1" dirty="0">
                <a:solidFill>
                  <a:schemeClr val="tx1"/>
                </a:solidFill>
              </a:rPr>
              <a:t> Strategies</a:t>
            </a:r>
          </a:p>
        </p:txBody>
      </p:sp>
      <p:cxnSp>
        <p:nvCxnSpPr>
          <p:cNvPr id="26" name="Straight Connector 25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gray">
          <a:xfrm>
            <a:off x="719999" y="6318157"/>
            <a:ext cx="8015484" cy="3139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err="1"/>
              <a:t>Hill+Knowlton</a:t>
            </a:r>
            <a:r>
              <a:rPr lang="en-GB" sz="800" dirty="0"/>
              <a:t> Strategies retains all intellectual property rights in, and asserts rights of confidentiality over, all parts of its response submitted within this presentation. </a:t>
            </a:r>
            <a:br>
              <a:rPr lang="en-GB" sz="800" dirty="0"/>
            </a:br>
            <a:r>
              <a:rPr lang="en-GB" sz="800" dirty="0"/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9143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/>
              <a:t>to solely assist in the evaluation process of our presentation on a confidential basis. Any further use will be strictly subject to agreeing appropriate terms.</a:t>
            </a:r>
          </a:p>
        </p:txBody>
      </p:sp>
      <p:grpSp>
        <p:nvGrpSpPr>
          <p:cNvPr id="101" name="Group 10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02" name="Group 10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3" name="Straight Connector 24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9" name="Straight Connector 21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Rectangle 96"/>
          <p:cNvSpPr/>
          <p:nvPr/>
        </p:nvSpPr>
        <p:spPr bwMode="gray">
          <a:xfrm>
            <a:off x="12462933" y="1890118"/>
            <a:ext cx="3312000" cy="26768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To change this background picture on this slide, please do the following: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Right-click on the specific</a:t>
            </a:r>
            <a:r>
              <a:rPr lang="en-GB" sz="1333" baseline="0" dirty="0"/>
              <a:t> </a:t>
            </a:r>
            <a:r>
              <a:rPr lang="en-GB" sz="1333" dirty="0"/>
              <a:t>slide and click Format Background followed by or ‘Picture</a:t>
            </a:r>
            <a:r>
              <a:rPr lang="en-GB" sz="1333" baseline="0" dirty="0"/>
              <a:t> or texture file’</a:t>
            </a:r>
            <a:r>
              <a:rPr lang="en-GB" sz="1333" dirty="0"/>
              <a:t>.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i="0" dirty="0">
                <a:solidFill>
                  <a:schemeClr val="accent1"/>
                </a:solidFill>
              </a:rPr>
              <a:t>TIP:  When you right-click the slide, make sure you're not clicking inside a text or other placeholder.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insert a picture from a file, click File, and then locate and double-click the picture to insert.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paste a picture copied earlier, click Clipboard</a:t>
            </a:r>
          </a:p>
        </p:txBody>
      </p:sp>
      <p:sp>
        <p:nvSpPr>
          <p:cNvPr id="96" name="TextBox 95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4398258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six images + bulle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9" name="Group 9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0" name="Straight Connector 23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6" name="Straight Connector 21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4" name="TextBox 10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039081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eight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928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928000" y="362224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21440960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1" name="Group 9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2" name="Straight Connector 23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8" name="Straight Connector 20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9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4374791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7201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7103533" cy="5280000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1381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one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spcBef>
                <a:spcPts val="667"/>
              </a:spcBef>
              <a:defRPr sz="2400"/>
            </a:lvl3pPr>
            <a:lvl4pPr>
              <a:spcBef>
                <a:spcPts val="533"/>
              </a:spcBef>
              <a:defRPr sz="2400"/>
            </a:lvl4pPr>
            <a:lvl5pPr>
              <a:spcBef>
                <a:spcPts val="533"/>
              </a:spcBef>
              <a:defRPr sz="24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BFA23C2B-F17A-49EE-985A-3785B20F73D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4293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 numCol="2" spcCol="180000"/>
          <a:lstStyle>
            <a:lvl1pPr>
              <a:defRPr sz="1867">
                <a:solidFill>
                  <a:schemeClr val="accent1"/>
                </a:solidFill>
              </a:defRPr>
            </a:lvl1pPr>
            <a:lvl2pPr>
              <a:defRPr sz="1867"/>
            </a:lvl2pPr>
            <a:lvl3pPr>
              <a:spcBef>
                <a:spcPts val="667"/>
              </a:spcBef>
              <a:defRPr sz="1867"/>
            </a:lvl3pPr>
            <a:lvl4pPr>
              <a:spcBef>
                <a:spcPts val="533"/>
              </a:spcBef>
              <a:defRPr sz="1867"/>
            </a:lvl4pPr>
            <a:lvl5pPr>
              <a:spcBef>
                <a:spcPts val="533"/>
              </a:spcBef>
              <a:defRPr sz="1867"/>
            </a:lvl5pPr>
            <a:lvl6pPr>
              <a:spcBef>
                <a:spcPts val="533"/>
              </a:spcBef>
              <a:defRPr sz="1867" baseline="0"/>
            </a:lvl6pPr>
            <a:lvl7pPr>
              <a:spcBef>
                <a:spcPts val="533"/>
              </a:spcBef>
              <a:defRPr sz="1867"/>
            </a:lvl7pPr>
            <a:lvl8pPr>
              <a:spcBef>
                <a:spcPts val="533"/>
              </a:spcBef>
              <a:defRPr sz="1867"/>
            </a:lvl8pPr>
            <a:lvl9pPr>
              <a:spcBef>
                <a:spcPts val="533"/>
              </a:spcBef>
              <a:defRPr sz="18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5775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 small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1776000"/>
            <a:ext cx="10752333" cy="4370949"/>
          </a:xfrm>
        </p:spPr>
        <p:txBody>
          <a:bodyPr numCol="2" spcCol="180000"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spcBef>
                <a:spcPts val="667"/>
              </a:spcBef>
              <a:defRPr sz="1600"/>
            </a:lvl3pPr>
            <a:lvl4pPr>
              <a:spcBef>
                <a:spcPts val="533"/>
              </a:spcBef>
              <a:defRPr sz="1600"/>
            </a:lvl4pPr>
            <a:lvl5pPr>
              <a:spcBef>
                <a:spcPts val="533"/>
              </a:spcBef>
              <a:defRPr sz="1600"/>
            </a:lvl5pPr>
            <a:lvl6pPr>
              <a:spcBef>
                <a:spcPts val="533"/>
              </a:spcBef>
              <a:defRPr sz="1600" baseline="0"/>
            </a:lvl6pPr>
            <a:lvl7pPr>
              <a:spcBef>
                <a:spcPts val="533"/>
              </a:spcBef>
              <a:defRPr sz="1600"/>
            </a:lvl7pPr>
            <a:lvl8pPr>
              <a:spcBef>
                <a:spcPts val="533"/>
              </a:spcBef>
              <a:defRPr sz="1600"/>
            </a:lvl8pPr>
            <a:lvl9pPr>
              <a:spcBef>
                <a:spcPts val="533"/>
              </a:spcBef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10752000" cy="696000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3977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Chart Placeholder 3"/>
          <p:cNvSpPr>
            <a:spLocks noGrp="1"/>
          </p:cNvSpPr>
          <p:nvPr>
            <p:ph type="chart" sz="quarter" idx="20" hasCustomPrompt="1"/>
          </p:nvPr>
        </p:nvSpPr>
        <p:spPr bwMode="gray">
          <a:xfrm>
            <a:off x="720000" y="888000"/>
            <a:ext cx="7103533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graph&gt;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4326028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 bwMode="gray">
          <a:xfrm>
            <a:off x="719667" y="864000"/>
            <a:ext cx="7104000" cy="5280000"/>
          </a:xfr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defRPr/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25854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 - WHIT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837152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&lt;Thank You&gt;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28000" y="1323997"/>
            <a:ext cx="2544000" cy="174407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>
              <a:defRPr sz="1333">
                <a:solidFill>
                  <a:schemeClr val="bg1"/>
                </a:solidFill>
              </a:defRPr>
            </a:lvl3pPr>
            <a:lvl4pPr>
              <a:defRPr sz="1333">
                <a:solidFill>
                  <a:schemeClr val="bg1"/>
                </a:solidFill>
              </a:defRPr>
            </a:lvl4pPr>
            <a:lvl5pP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&lt;Insert contact details&gt;</a:t>
            </a:r>
          </a:p>
        </p:txBody>
      </p:sp>
      <p:sp>
        <p:nvSpPr>
          <p:cNvPr id="23" name="TextBox 22"/>
          <p:cNvSpPr txBox="1"/>
          <p:nvPr/>
        </p:nvSpPr>
        <p:spPr bwMode="gray">
          <a:xfrm>
            <a:off x="8928001" y="888001"/>
            <a:ext cx="2021387" cy="1743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1333" b="1" dirty="0" err="1">
                <a:solidFill>
                  <a:schemeClr val="bg1"/>
                </a:solidFill>
              </a:rPr>
              <a:t>Hill+Knowlton</a:t>
            </a:r>
            <a:r>
              <a:rPr lang="en-GB" sz="1333" b="1" dirty="0">
                <a:solidFill>
                  <a:schemeClr val="bg1"/>
                </a:solidFill>
              </a:rPr>
              <a:t> Strategies</a:t>
            </a:r>
          </a:p>
        </p:txBody>
      </p:sp>
      <p:cxnSp>
        <p:nvCxnSpPr>
          <p:cNvPr id="26" name="Straight Connector 25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gray">
          <a:xfrm>
            <a:off x="720000" y="6318157"/>
            <a:ext cx="8016000" cy="3139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9143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bg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grpSp>
        <p:nvGrpSpPr>
          <p:cNvPr id="101" name="Group 10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02" name="Group 10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3" name="Straight Connector 24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9" name="Straight Connector 21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Rectangle 96"/>
          <p:cNvSpPr/>
          <p:nvPr/>
        </p:nvSpPr>
        <p:spPr bwMode="gray">
          <a:xfrm>
            <a:off x="12462933" y="1890118"/>
            <a:ext cx="3312000" cy="26768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To change this background picture on this slide, please do the following: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Right-click on the specific</a:t>
            </a:r>
            <a:r>
              <a:rPr lang="en-GB" sz="1333" baseline="0" dirty="0"/>
              <a:t> </a:t>
            </a:r>
            <a:r>
              <a:rPr lang="en-GB" sz="1333" dirty="0"/>
              <a:t>slide and click Format Background followed by or ‘Picture</a:t>
            </a:r>
            <a:r>
              <a:rPr lang="en-GB" sz="1333" baseline="0" dirty="0"/>
              <a:t> or texture file’</a:t>
            </a:r>
            <a:r>
              <a:rPr lang="en-GB" sz="1333" dirty="0"/>
              <a:t>.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i="0" dirty="0">
                <a:solidFill>
                  <a:schemeClr val="accent1"/>
                </a:solidFill>
              </a:rPr>
              <a:t>TIP:  When you right-click the slide, make sure you're not clicking inside a text or other placeholder.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insert a picture from a file, click File, and then locate and double-click the picture to insert.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paste a picture copied earlier, click Clipboard</a:t>
            </a:r>
          </a:p>
        </p:txBody>
      </p:sp>
      <p:sp>
        <p:nvSpPr>
          <p:cNvPr id="96" name="TextBox 95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4174877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Picture Placeholder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20000" y="888000"/>
            <a:ext cx="8016000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4230219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89" name="Group 8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0" name="Straight Connector 22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6" name="Straight Connector 20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7669400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&lt;Insert Media&gt;</a:t>
            </a:r>
          </a:p>
        </p:txBody>
      </p:sp>
      <p:grpSp>
        <p:nvGrpSpPr>
          <p:cNvPr id="86" name="Group 85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70" name="Group 169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28" name="Straight Connector 22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4" name="Straight Connector 17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518500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one image + bullet poi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9085"/>
            <a:ext cx="8016000" cy="5280000"/>
          </a:xfrm>
          <a:solidFill>
            <a:schemeClr val="bg2"/>
          </a:solidFill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12" name="Straight Connector 11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6043929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wo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30244924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18099521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three images + bulle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6" name="Group 95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7" name="Straight Connector 236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3" name="Straight Connector 21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3794895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six images + bulle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9" name="Group 9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0" name="Straight Connector 23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6" name="Straight Connector 21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4" name="TextBox 10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6757040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eight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928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928000" y="362224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65037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 1 - GRADIENT">
    <p:bg bwMode="gray">
      <p:bgPr>
        <a:gradFill>
          <a:gsLst>
            <a:gs pos="0">
              <a:schemeClr val="accent1"/>
            </a:gs>
            <a:gs pos="75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837152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&lt;Thank You&gt;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28000" y="1323997"/>
            <a:ext cx="2544000" cy="174407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>
              <a:defRPr sz="1333">
                <a:solidFill>
                  <a:schemeClr val="bg1"/>
                </a:solidFill>
              </a:defRPr>
            </a:lvl3pPr>
            <a:lvl4pPr>
              <a:defRPr sz="1333">
                <a:solidFill>
                  <a:schemeClr val="bg1"/>
                </a:solidFill>
              </a:defRPr>
            </a:lvl4pPr>
            <a:lvl5pP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&lt;Insert contact details&gt;</a:t>
            </a:r>
          </a:p>
        </p:txBody>
      </p:sp>
      <p:sp>
        <p:nvSpPr>
          <p:cNvPr id="23" name="TextBox 22"/>
          <p:cNvSpPr txBox="1"/>
          <p:nvPr/>
        </p:nvSpPr>
        <p:spPr bwMode="gray">
          <a:xfrm>
            <a:off x="8928001" y="888001"/>
            <a:ext cx="2021387" cy="1743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1333" b="1" dirty="0" err="1">
                <a:solidFill>
                  <a:schemeClr val="bg1"/>
                </a:solidFill>
              </a:rPr>
              <a:t>Hill+Knowlton</a:t>
            </a:r>
            <a:r>
              <a:rPr lang="en-GB" sz="1333" b="1" dirty="0">
                <a:solidFill>
                  <a:schemeClr val="bg1"/>
                </a:solidFill>
              </a:rPr>
              <a:t> Strategies</a:t>
            </a:r>
          </a:p>
        </p:txBody>
      </p:sp>
      <p:cxnSp>
        <p:nvCxnSpPr>
          <p:cNvPr id="26" name="Straight Connector 25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gray">
          <a:xfrm>
            <a:off x="720000" y="6318157"/>
            <a:ext cx="8016000" cy="3139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9143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bg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grpSp>
        <p:nvGrpSpPr>
          <p:cNvPr id="101" name="Group 10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02" name="Group 10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3" name="Straight Connector 24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9" name="Straight Connector 21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1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 2 - GRADIENT">
    <p:bg bwMode="gray">
      <p:bgPr>
        <a:gradFill>
          <a:gsLst>
            <a:gs pos="0">
              <a:schemeClr val="accent4"/>
            </a:gs>
            <a:gs pos="75000">
              <a:schemeClr val="accent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837152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&lt;Thank You&gt;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28000" y="1323997"/>
            <a:ext cx="2544000" cy="174407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>
              <a:defRPr sz="1333">
                <a:solidFill>
                  <a:schemeClr val="bg1"/>
                </a:solidFill>
              </a:defRPr>
            </a:lvl3pPr>
            <a:lvl4pPr>
              <a:defRPr sz="1333">
                <a:solidFill>
                  <a:schemeClr val="bg1"/>
                </a:solidFill>
              </a:defRPr>
            </a:lvl4pPr>
            <a:lvl5pP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&lt;Insert contact details&gt;</a:t>
            </a:r>
          </a:p>
        </p:txBody>
      </p:sp>
      <p:sp>
        <p:nvSpPr>
          <p:cNvPr id="23" name="TextBox 22"/>
          <p:cNvSpPr txBox="1"/>
          <p:nvPr/>
        </p:nvSpPr>
        <p:spPr bwMode="gray">
          <a:xfrm>
            <a:off x="8928001" y="888001"/>
            <a:ext cx="2021387" cy="1743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1333" b="1" dirty="0" err="1">
                <a:solidFill>
                  <a:schemeClr val="bg1"/>
                </a:solidFill>
              </a:rPr>
              <a:t>Hill+Knowlton</a:t>
            </a:r>
            <a:r>
              <a:rPr lang="en-GB" sz="1333" b="1" dirty="0">
                <a:solidFill>
                  <a:schemeClr val="bg1"/>
                </a:solidFill>
              </a:rPr>
              <a:t> Strategies</a:t>
            </a:r>
          </a:p>
        </p:txBody>
      </p:sp>
      <p:cxnSp>
        <p:nvCxnSpPr>
          <p:cNvPr id="26" name="Straight Connector 25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gray">
          <a:xfrm>
            <a:off x="720000" y="6318157"/>
            <a:ext cx="8016000" cy="3139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9143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bg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grpSp>
        <p:nvGrpSpPr>
          <p:cNvPr id="101" name="Group 10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02" name="Group 10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3" name="Straight Connector 24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9" name="Straight Connector 21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54135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 3 - GRADIENT">
    <p:bg bwMode="gray">
      <p:bgPr>
        <a:gradFill>
          <a:gsLst>
            <a:gs pos="0">
              <a:schemeClr val="accent6"/>
            </a:gs>
            <a:gs pos="75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837152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&lt;Thank You&gt;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28000" y="1323997"/>
            <a:ext cx="2544000" cy="174407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>
              <a:defRPr sz="1333">
                <a:solidFill>
                  <a:schemeClr val="bg1"/>
                </a:solidFill>
              </a:defRPr>
            </a:lvl3pPr>
            <a:lvl4pPr>
              <a:defRPr sz="1333">
                <a:solidFill>
                  <a:schemeClr val="bg1"/>
                </a:solidFill>
              </a:defRPr>
            </a:lvl4pPr>
            <a:lvl5pP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&lt;Insert contact details&gt;</a:t>
            </a:r>
          </a:p>
        </p:txBody>
      </p:sp>
      <p:sp>
        <p:nvSpPr>
          <p:cNvPr id="23" name="TextBox 22"/>
          <p:cNvSpPr txBox="1"/>
          <p:nvPr/>
        </p:nvSpPr>
        <p:spPr bwMode="gray">
          <a:xfrm>
            <a:off x="8928001" y="888001"/>
            <a:ext cx="2021387" cy="1743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1333" b="1" dirty="0" err="1">
                <a:solidFill>
                  <a:schemeClr val="bg1"/>
                </a:solidFill>
              </a:rPr>
              <a:t>Hill+Knowlton</a:t>
            </a:r>
            <a:r>
              <a:rPr lang="en-GB" sz="1333" b="1" dirty="0">
                <a:solidFill>
                  <a:schemeClr val="bg1"/>
                </a:solidFill>
              </a:rPr>
              <a:t> Strategies</a:t>
            </a:r>
          </a:p>
        </p:txBody>
      </p:sp>
      <p:cxnSp>
        <p:nvCxnSpPr>
          <p:cNvPr id="26" name="Straight Connector 25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gray">
          <a:xfrm>
            <a:off x="720000" y="6318157"/>
            <a:ext cx="8016000" cy="3139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9143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bg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grpSp>
        <p:nvGrpSpPr>
          <p:cNvPr id="101" name="Group 10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02" name="Group 10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3" name="Straight Connector 24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9" name="Straight Connector 21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73459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one image - BLAC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Rectangle 96"/>
          <p:cNvSpPr/>
          <p:nvPr/>
        </p:nvSpPr>
        <p:spPr bwMode="gray">
          <a:xfrm>
            <a:off x="12462933" y="1890118"/>
            <a:ext cx="3312000" cy="26768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To change this background picture on this slide, please do the following: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Right-click on the specific</a:t>
            </a:r>
            <a:r>
              <a:rPr lang="en-GB" sz="1333" baseline="0" dirty="0"/>
              <a:t> </a:t>
            </a:r>
            <a:r>
              <a:rPr lang="en-GB" sz="1333" dirty="0"/>
              <a:t>slide and click Format Background followed by or ‘Picture</a:t>
            </a:r>
            <a:r>
              <a:rPr lang="en-GB" sz="1333" baseline="0" dirty="0"/>
              <a:t> or texture file’</a:t>
            </a:r>
            <a:r>
              <a:rPr lang="en-GB" sz="1333" dirty="0"/>
              <a:t>.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i="0" dirty="0">
                <a:solidFill>
                  <a:schemeClr val="accent1"/>
                </a:solidFill>
              </a:rPr>
              <a:t>TIP:  When you right-click the slide, make sure you're not clicking inside a text or other placeholder.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insert a picture from a file, click File, and then locate and double-click the picture to insert.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paste a picture copied earlier, click Clipboard</a:t>
            </a:r>
          </a:p>
        </p:txBody>
      </p:sp>
      <p:sp>
        <p:nvSpPr>
          <p:cNvPr id="95" name="TextBox 94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3407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one image - WHIT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cxnSp>
        <p:nvCxnSpPr>
          <p:cNvPr id="15" name="Straight Connector 14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2462933" y="1890118"/>
            <a:ext cx="3312000" cy="26768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To change this background picture on this slide, please do the following: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Right-click on the specific</a:t>
            </a:r>
            <a:r>
              <a:rPr lang="en-GB" sz="1333" baseline="0" dirty="0"/>
              <a:t> </a:t>
            </a:r>
            <a:r>
              <a:rPr lang="en-GB" sz="1333" dirty="0"/>
              <a:t>slide and click Format Background followed by or ‘Picture</a:t>
            </a:r>
            <a:r>
              <a:rPr lang="en-GB" sz="1333" baseline="0" dirty="0"/>
              <a:t> or texture file’</a:t>
            </a:r>
            <a:r>
              <a:rPr lang="en-GB" sz="1333" dirty="0"/>
              <a:t>.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i="0" dirty="0">
                <a:solidFill>
                  <a:schemeClr val="accent1"/>
                </a:solidFill>
              </a:rPr>
              <a:t>TIP:  When you right-click the slide, make sure you're not clicking inside a text or other placeholder.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insert a picture from a file, click File, and then locate and double-click the picture to insert.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paste a picture copied earlier, click Clipboard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1098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48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9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WHIT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686600"/>
            <a:ext cx="7104000" cy="209288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&lt;Insert presentation subtitle&gt;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8928000" y="864001"/>
            <a:ext cx="2544000" cy="17440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85000"/>
              </a:lnSpc>
              <a:defRPr sz="13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3" name="Group 92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4" name="Straight Connector 233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0" name="Straight Connector 20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Rectangle 96"/>
          <p:cNvSpPr/>
          <p:nvPr/>
        </p:nvSpPr>
        <p:spPr bwMode="gray">
          <a:xfrm>
            <a:off x="12462933" y="1890118"/>
            <a:ext cx="3312000" cy="26768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To change this background picture on this slide, please do the following: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Right-click on the specific</a:t>
            </a:r>
            <a:r>
              <a:rPr lang="en-GB" sz="1333" baseline="0" dirty="0"/>
              <a:t> </a:t>
            </a:r>
            <a:r>
              <a:rPr lang="en-GB" sz="1333" dirty="0"/>
              <a:t>slide and click Format Background followed by or ‘Picture</a:t>
            </a:r>
            <a:r>
              <a:rPr lang="en-GB" sz="1333" baseline="0" dirty="0"/>
              <a:t> or texture file’</a:t>
            </a:r>
            <a:r>
              <a:rPr lang="en-GB" sz="1333" dirty="0"/>
              <a:t>.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i="0" dirty="0">
                <a:solidFill>
                  <a:schemeClr val="accent1"/>
                </a:solidFill>
              </a:rPr>
              <a:t>TIP:  When you right-click the slide, make sure you're not clicking inside a text or other placeholder.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insert a picture from a file, click File, and then locate and double-click the picture to insert.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paste a picture copied earlier, click Clipboard</a:t>
            </a:r>
          </a:p>
        </p:txBody>
      </p:sp>
      <p:sp>
        <p:nvSpPr>
          <p:cNvPr id="9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13358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RE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1" name="Group 9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2" name="Straight Connector 23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8" name="Straight Connector 20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9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700554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05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7103533" cy="5280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011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spcBef>
                <a:spcPts val="667"/>
              </a:spcBef>
              <a:defRPr sz="2400"/>
            </a:lvl3pPr>
            <a:lvl4pPr>
              <a:spcBef>
                <a:spcPts val="533"/>
              </a:spcBef>
              <a:defRPr sz="2400"/>
            </a:lvl4pPr>
            <a:lvl5pPr>
              <a:spcBef>
                <a:spcPts val="533"/>
              </a:spcBef>
              <a:defRPr sz="24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BFA23C2B-F17A-49EE-985A-3785B20F73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087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 numCol="2" spcCol="180000"/>
          <a:lstStyle>
            <a:lvl1pPr>
              <a:defRPr sz="1867"/>
            </a:lvl1pPr>
            <a:lvl2pPr>
              <a:defRPr sz="1867"/>
            </a:lvl2pPr>
            <a:lvl3pPr>
              <a:spcBef>
                <a:spcPts val="667"/>
              </a:spcBef>
              <a:defRPr sz="1867"/>
            </a:lvl3pPr>
            <a:lvl4pPr>
              <a:spcBef>
                <a:spcPts val="533"/>
              </a:spcBef>
              <a:defRPr sz="1867"/>
            </a:lvl4pPr>
            <a:lvl5pPr>
              <a:spcBef>
                <a:spcPts val="533"/>
              </a:spcBef>
              <a:defRPr sz="1867"/>
            </a:lvl5pPr>
            <a:lvl6pPr>
              <a:spcBef>
                <a:spcPts val="533"/>
              </a:spcBef>
              <a:defRPr sz="1867" baseline="0"/>
            </a:lvl6pPr>
            <a:lvl7pPr>
              <a:spcBef>
                <a:spcPts val="533"/>
              </a:spcBef>
              <a:defRPr sz="1867"/>
            </a:lvl7pPr>
            <a:lvl8pPr>
              <a:spcBef>
                <a:spcPts val="533"/>
              </a:spcBef>
              <a:defRPr sz="1867"/>
            </a:lvl8pPr>
            <a:lvl9pPr>
              <a:spcBef>
                <a:spcPts val="533"/>
              </a:spcBef>
              <a:defRPr sz="18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522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1776000"/>
            <a:ext cx="10752333" cy="4370949"/>
          </a:xfrm>
        </p:spPr>
        <p:txBody>
          <a:bodyPr numCol="2" spcCol="180000"/>
          <a:lstStyle>
            <a:lvl1pPr>
              <a:defRPr sz="1600"/>
            </a:lvl1pPr>
            <a:lvl2pPr>
              <a:defRPr sz="1600"/>
            </a:lvl2pPr>
            <a:lvl3pPr>
              <a:spcBef>
                <a:spcPts val="667"/>
              </a:spcBef>
              <a:defRPr sz="1600"/>
            </a:lvl3pPr>
            <a:lvl4pPr>
              <a:spcBef>
                <a:spcPts val="533"/>
              </a:spcBef>
              <a:defRPr sz="1600"/>
            </a:lvl4pPr>
            <a:lvl5pPr>
              <a:spcBef>
                <a:spcPts val="533"/>
              </a:spcBef>
              <a:defRPr sz="1600"/>
            </a:lvl5pPr>
            <a:lvl6pPr>
              <a:spcBef>
                <a:spcPts val="533"/>
              </a:spcBef>
              <a:defRPr sz="1600" baseline="0"/>
            </a:lvl6pPr>
            <a:lvl7pPr>
              <a:spcBef>
                <a:spcPts val="533"/>
              </a:spcBef>
              <a:defRPr sz="1600"/>
            </a:lvl7pPr>
            <a:lvl8pPr>
              <a:spcBef>
                <a:spcPts val="533"/>
              </a:spcBef>
              <a:defRPr sz="1600"/>
            </a:lvl8pPr>
            <a:lvl9pPr>
              <a:spcBef>
                <a:spcPts val="533"/>
              </a:spcBef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10752000" cy="696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806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Chart Placeholder 3"/>
          <p:cNvSpPr>
            <a:spLocks noGrp="1"/>
          </p:cNvSpPr>
          <p:nvPr>
            <p:ph type="chart" sz="quarter" idx="20" hasCustomPrompt="1"/>
          </p:nvPr>
        </p:nvSpPr>
        <p:spPr bwMode="gray">
          <a:xfrm>
            <a:off x="720000" y="888000"/>
            <a:ext cx="7103533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graph&gt;</a:t>
            </a:r>
          </a:p>
        </p:txBody>
      </p:sp>
      <p:sp>
        <p:nvSpPr>
          <p:cNvPr id="98" name="TextBox 97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9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197809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 bwMode="gray">
          <a:xfrm>
            <a:off x="719667" y="864000"/>
            <a:ext cx="7104000" cy="5280000"/>
          </a:xfrm>
        </p:spPr>
        <p:txBody>
          <a:bodyPr/>
          <a:lstStyle>
            <a:lvl1pPr>
              <a:lnSpc>
                <a:spcPct val="85000"/>
              </a:lnSpc>
              <a:defRPr sz="4000"/>
            </a:lvl1pPr>
            <a:lvl2pPr>
              <a:lnSpc>
                <a:spcPct val="85000"/>
              </a:lnSpc>
              <a:defRPr/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828702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20000" y="888000"/>
            <a:ext cx="8016000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855131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8" name="Group 8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89" name="Group 8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0" name="Straight Connector 22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6" name="Straight Connector 20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Box 91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3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2521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1 - GRADIENT">
    <p:bg bwMode="gray">
      <p:bgPr>
        <a:gradFill>
          <a:gsLst>
            <a:gs pos="0">
              <a:schemeClr val="accent1"/>
            </a:gs>
            <a:gs pos="75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686600"/>
            <a:ext cx="7104000" cy="209288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&lt;Insert presentation subtitle&gt;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8928000" y="864001"/>
            <a:ext cx="2544000" cy="17440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85000"/>
              </a:lnSpc>
              <a:defRPr sz="13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24928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&lt;Insert Media&gt;</a:t>
            </a:r>
          </a:p>
        </p:txBody>
      </p:sp>
      <p:grpSp>
        <p:nvGrpSpPr>
          <p:cNvPr id="86" name="Group 85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70" name="Group 169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28" name="Straight Connector 22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4" name="Straight Connector 17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56399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one image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9085"/>
            <a:ext cx="8016000" cy="5280000"/>
          </a:xfrm>
          <a:solidFill>
            <a:schemeClr val="bg2"/>
          </a:solidFill>
        </p:spPr>
        <p:txBody>
          <a:bodyPr/>
          <a:lstStyle>
            <a:lvl1pPr>
              <a:lnSpc>
                <a:spcPct val="85000"/>
              </a:lnSpc>
              <a:spcBef>
                <a:spcPts val="1600"/>
              </a:spcBef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12" name="Straight Connector 11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799935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1428523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hree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3206999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three images + bulle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6" name="Group 95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7" name="Straight Connector 236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3" name="Straight Connector 21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762421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six images + bulle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9" name="Group 9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0" name="Straight Connector 23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6" name="Straight Connector 21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6" name="TextBox 105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7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21824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eight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928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928000" y="362224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1401219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– bullets + one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1" y="864000"/>
            <a:ext cx="5280751" cy="5280000"/>
          </a:xfrm>
        </p:spPr>
        <p:txBody>
          <a:bodyPr/>
          <a:lstStyle>
            <a:lvl1pPr>
              <a:lnSpc>
                <a:spcPct val="85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85000"/>
              </a:lnSpc>
              <a:defRPr sz="1333"/>
            </a:lvl2pPr>
            <a:lvl3pPr>
              <a:lnSpc>
                <a:spcPct val="85000"/>
              </a:lnSpc>
              <a:defRPr sz="1333"/>
            </a:lvl3pPr>
            <a:lvl4pPr>
              <a:lnSpc>
                <a:spcPct val="85000"/>
              </a:lnSpc>
              <a:defRPr sz="1333"/>
            </a:lvl4pPr>
            <a:lvl5pPr>
              <a:lnSpc>
                <a:spcPct val="85000"/>
              </a:lnSpc>
              <a:defRPr sz="1333"/>
            </a:lvl5pPr>
            <a:lvl6pPr>
              <a:lnSpc>
                <a:spcPct val="85000"/>
              </a:lnSpc>
              <a:defRPr sz="1333"/>
            </a:lvl6pPr>
            <a:lvl7pPr>
              <a:lnSpc>
                <a:spcPct val="85000"/>
              </a:lnSpc>
              <a:defRPr sz="1333"/>
            </a:lvl7pPr>
            <a:lvl8pPr>
              <a:lnSpc>
                <a:spcPct val="85000"/>
              </a:lnSpc>
              <a:defRPr sz="1333"/>
            </a:lvl8pPr>
            <a:lvl9pPr>
              <a:lnSpc>
                <a:spcPct val="85000"/>
              </a:lnSpc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93" name="Straight Connector 9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7" name="Group 96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155" name="Straight Connector 15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131" name="Straight Connector 13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16" name="Straight Connector 11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1" name="Straight Connector 10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9" name="TextBox 17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83" name="Freeform 18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222712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– bullets + four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1" y="864000"/>
            <a:ext cx="5280751" cy="5280000"/>
          </a:xfrm>
        </p:spPr>
        <p:txBody>
          <a:bodyPr/>
          <a:lstStyle>
            <a:lvl1pPr>
              <a:lnSpc>
                <a:spcPct val="85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85000"/>
              </a:lnSpc>
              <a:defRPr sz="1333"/>
            </a:lvl2pPr>
            <a:lvl3pPr>
              <a:lnSpc>
                <a:spcPct val="85000"/>
              </a:lnSpc>
              <a:defRPr sz="1333"/>
            </a:lvl3pPr>
            <a:lvl4pPr>
              <a:lnSpc>
                <a:spcPct val="85000"/>
              </a:lnSpc>
              <a:defRPr sz="1333"/>
            </a:lvl4pPr>
            <a:lvl5pPr>
              <a:lnSpc>
                <a:spcPct val="85000"/>
              </a:lnSpc>
              <a:defRPr sz="1333"/>
            </a:lvl5pPr>
            <a:lvl6pPr>
              <a:lnSpc>
                <a:spcPct val="85000"/>
              </a:lnSpc>
              <a:defRPr sz="1333"/>
            </a:lvl6pPr>
            <a:lvl7pPr>
              <a:lnSpc>
                <a:spcPct val="85000"/>
              </a:lnSpc>
              <a:defRPr sz="1333"/>
            </a:lvl7pPr>
            <a:lvl8pPr>
              <a:lnSpc>
                <a:spcPct val="85000"/>
              </a:lnSpc>
              <a:defRPr sz="1333"/>
            </a:lvl8pPr>
            <a:lvl9pPr>
              <a:lnSpc>
                <a:spcPct val="85000"/>
              </a:lnSpc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3" name="Straight Connector 9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7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928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8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9" name="Picture Placeholder 6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928000" y="362224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grpSp>
        <p:nvGrpSpPr>
          <p:cNvPr id="100" name="Group 99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01" name="Group 10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159" name="Straight Connector 15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135" name="Straight Connector 1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20" name="Straight Connector 119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5" name="Straight Connector 104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" name="TextBox 18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87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625410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–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3" name="Straight Connector 9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017669" y="888000"/>
            <a:ext cx="3454331" cy="1632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7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017669" y="2703600"/>
            <a:ext cx="3454331" cy="1632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8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017669" y="4533899"/>
            <a:ext cx="3454331" cy="1632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0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71032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grpSp>
        <p:nvGrpSpPr>
          <p:cNvPr id="99" name="Group 98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01" name="Group 10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159" name="Straight Connector 15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135" name="Straight Connector 1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20" name="Straight Connector 119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5" name="Straight Connector 104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3" name="TextBox 182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8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96539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2 - GRADIENT">
    <p:bg bwMode="gray">
      <p:bgPr>
        <a:gradFill>
          <a:gsLst>
            <a:gs pos="0">
              <a:schemeClr val="accent4"/>
            </a:gs>
            <a:gs pos="75000">
              <a:schemeClr val="accent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686600"/>
            <a:ext cx="7104000" cy="209288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&lt;Insert presentation subtitle&gt;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8928000" y="864001"/>
            <a:ext cx="2544000" cy="17440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85000"/>
              </a:lnSpc>
              <a:defRPr sz="13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61699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– three images + thre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3" name="Straight Connector 9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68800" y="888000"/>
            <a:ext cx="3456000" cy="3456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7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017669" y="888000"/>
            <a:ext cx="3456000" cy="3456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0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3456000" cy="3456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 bwMode="gray">
          <a:xfrm>
            <a:off x="720001" y="4533899"/>
            <a:ext cx="3456184" cy="1634100"/>
          </a:xfrm>
        </p:spPr>
        <p:txBody>
          <a:bodyPr/>
          <a:lstStyle>
            <a:lvl1pPr>
              <a:lnSpc>
                <a:spcPct val="85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85000"/>
              </a:lnSpc>
              <a:defRPr sz="1333"/>
            </a:lvl2pPr>
            <a:lvl3pPr>
              <a:lnSpc>
                <a:spcPct val="85000"/>
              </a:lnSpc>
              <a:defRPr sz="1333"/>
            </a:lvl3pPr>
            <a:lvl4pPr>
              <a:lnSpc>
                <a:spcPct val="85000"/>
              </a:lnSpc>
              <a:defRPr sz="1333"/>
            </a:lvl4pPr>
            <a:lvl5pPr>
              <a:lnSpc>
                <a:spcPct val="85000"/>
              </a:lnSpc>
              <a:defRPr sz="1333"/>
            </a:lvl5pPr>
            <a:lvl6pPr>
              <a:lnSpc>
                <a:spcPct val="85000"/>
              </a:lnSpc>
              <a:defRPr sz="1333"/>
            </a:lvl6pPr>
            <a:lvl7pPr>
              <a:lnSpc>
                <a:spcPct val="85000"/>
              </a:lnSpc>
              <a:defRPr sz="1333"/>
            </a:lvl7pPr>
            <a:lvl8pPr>
              <a:lnSpc>
                <a:spcPct val="85000"/>
              </a:lnSpc>
              <a:defRPr sz="1333"/>
            </a:lvl8pPr>
            <a:lvl9pPr>
              <a:lnSpc>
                <a:spcPct val="85000"/>
              </a:lnSpc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Content Placeholder 2"/>
          <p:cNvSpPr>
            <a:spLocks noGrp="1"/>
          </p:cNvSpPr>
          <p:nvPr>
            <p:ph idx="17"/>
          </p:nvPr>
        </p:nvSpPr>
        <p:spPr bwMode="gray">
          <a:xfrm>
            <a:off x="4368744" y="4533899"/>
            <a:ext cx="3456184" cy="1634100"/>
          </a:xfrm>
        </p:spPr>
        <p:txBody>
          <a:bodyPr/>
          <a:lstStyle>
            <a:lvl1pPr>
              <a:lnSpc>
                <a:spcPct val="85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85000"/>
              </a:lnSpc>
              <a:defRPr sz="1333"/>
            </a:lvl2pPr>
            <a:lvl3pPr>
              <a:lnSpc>
                <a:spcPct val="85000"/>
              </a:lnSpc>
              <a:defRPr sz="1333"/>
            </a:lvl3pPr>
            <a:lvl4pPr>
              <a:lnSpc>
                <a:spcPct val="85000"/>
              </a:lnSpc>
              <a:defRPr sz="1333"/>
            </a:lvl4pPr>
            <a:lvl5pPr>
              <a:lnSpc>
                <a:spcPct val="85000"/>
              </a:lnSpc>
              <a:defRPr sz="1333"/>
            </a:lvl5pPr>
            <a:lvl6pPr>
              <a:lnSpc>
                <a:spcPct val="85000"/>
              </a:lnSpc>
              <a:defRPr sz="1333"/>
            </a:lvl6pPr>
            <a:lvl7pPr>
              <a:lnSpc>
                <a:spcPct val="85000"/>
              </a:lnSpc>
              <a:defRPr sz="1333"/>
            </a:lvl7pPr>
            <a:lvl8pPr>
              <a:lnSpc>
                <a:spcPct val="85000"/>
              </a:lnSpc>
              <a:defRPr sz="1333"/>
            </a:lvl8pPr>
            <a:lvl9pPr>
              <a:lnSpc>
                <a:spcPct val="85000"/>
              </a:lnSpc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" name="Content Placeholder 2"/>
          <p:cNvSpPr>
            <a:spLocks noGrp="1"/>
          </p:cNvSpPr>
          <p:nvPr>
            <p:ph idx="18"/>
          </p:nvPr>
        </p:nvSpPr>
        <p:spPr bwMode="gray">
          <a:xfrm>
            <a:off x="8017485" y="4533899"/>
            <a:ext cx="3456184" cy="1634100"/>
          </a:xfrm>
        </p:spPr>
        <p:txBody>
          <a:bodyPr/>
          <a:lstStyle>
            <a:lvl1pPr>
              <a:lnSpc>
                <a:spcPct val="85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85000"/>
              </a:lnSpc>
              <a:defRPr sz="1333"/>
            </a:lvl2pPr>
            <a:lvl3pPr>
              <a:lnSpc>
                <a:spcPct val="85000"/>
              </a:lnSpc>
              <a:defRPr sz="1333"/>
            </a:lvl3pPr>
            <a:lvl4pPr>
              <a:lnSpc>
                <a:spcPct val="85000"/>
              </a:lnSpc>
              <a:defRPr sz="1333"/>
            </a:lvl4pPr>
            <a:lvl5pPr>
              <a:lnSpc>
                <a:spcPct val="85000"/>
              </a:lnSpc>
              <a:defRPr sz="1333"/>
            </a:lvl5pPr>
            <a:lvl6pPr>
              <a:lnSpc>
                <a:spcPct val="85000"/>
              </a:lnSpc>
              <a:defRPr sz="1333"/>
            </a:lvl6pPr>
            <a:lvl7pPr>
              <a:lnSpc>
                <a:spcPct val="85000"/>
              </a:lnSpc>
              <a:defRPr sz="1333"/>
            </a:lvl7pPr>
            <a:lvl8pPr>
              <a:lnSpc>
                <a:spcPct val="85000"/>
              </a:lnSpc>
              <a:defRPr sz="1333"/>
            </a:lvl8pPr>
            <a:lvl9pPr>
              <a:lnSpc>
                <a:spcPct val="85000"/>
              </a:lnSpc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98" name="Group 9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03" name="Group 102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161" name="Straight Connector 16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137" name="Straight Connector 136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22" name="Straight Connector 12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TextBox 184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86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89" name="Freeform 188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207754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– bullets + three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3" name="Straight Connector 9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017669" y="888000"/>
            <a:ext cx="3454331" cy="1632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7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017669" y="2703600"/>
            <a:ext cx="3454331" cy="1632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8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017669" y="4533899"/>
            <a:ext cx="3454331" cy="1632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 bwMode="gray">
          <a:xfrm>
            <a:off x="720001" y="864000"/>
            <a:ext cx="5280751" cy="5280000"/>
          </a:xfrm>
        </p:spPr>
        <p:txBody>
          <a:bodyPr/>
          <a:lstStyle>
            <a:lvl1pPr>
              <a:lnSpc>
                <a:spcPct val="85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85000"/>
              </a:lnSpc>
              <a:defRPr sz="1333"/>
            </a:lvl2pPr>
            <a:lvl3pPr>
              <a:lnSpc>
                <a:spcPct val="85000"/>
              </a:lnSpc>
              <a:defRPr sz="1333"/>
            </a:lvl3pPr>
            <a:lvl4pPr>
              <a:lnSpc>
                <a:spcPct val="85000"/>
              </a:lnSpc>
              <a:defRPr sz="1333"/>
            </a:lvl4pPr>
            <a:lvl5pPr>
              <a:lnSpc>
                <a:spcPct val="85000"/>
              </a:lnSpc>
              <a:defRPr sz="1333"/>
            </a:lvl5pPr>
            <a:lvl6pPr>
              <a:lnSpc>
                <a:spcPct val="85000"/>
              </a:lnSpc>
              <a:defRPr sz="1333"/>
            </a:lvl6pPr>
            <a:lvl7pPr>
              <a:lnSpc>
                <a:spcPct val="85000"/>
              </a:lnSpc>
              <a:defRPr sz="1333"/>
            </a:lvl7pPr>
            <a:lvl8pPr>
              <a:lnSpc>
                <a:spcPct val="85000"/>
              </a:lnSpc>
              <a:defRPr sz="1333"/>
            </a:lvl8pPr>
            <a:lvl9pPr>
              <a:lnSpc>
                <a:spcPct val="85000"/>
              </a:lnSpc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0" name="Group 99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01" name="Group 10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159" name="Straight Connector 15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135" name="Straight Connector 1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20" name="Straight Connector 119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5" name="Straight Connector 104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3" name="TextBox 182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8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100742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– 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3" name="Straight Connector 9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7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928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8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9" name="Picture Placeholder 6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928000" y="362224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0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grpSp>
        <p:nvGrpSpPr>
          <p:cNvPr id="101" name="Group 10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02" name="Group 10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160" name="Straight Connector 15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136" name="Straight Connector 1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21" name="Straight Connector 12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" name="TextBox 18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8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432758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456517" y="1800000"/>
            <a:ext cx="8016283" cy="4372800"/>
          </a:xfrm>
        </p:spPr>
        <p:txBody>
          <a:bodyPr/>
          <a:lstStyle>
            <a:lvl1pPr>
              <a:lnSpc>
                <a:spcPct val="85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ct val="85000"/>
              </a:lnSpc>
              <a:defRPr sz="1333"/>
            </a:lvl2pPr>
            <a:lvl3pPr>
              <a:lnSpc>
                <a:spcPct val="85000"/>
              </a:lnSpc>
              <a:defRPr sz="1333"/>
            </a:lvl3pPr>
            <a:lvl4pPr>
              <a:lnSpc>
                <a:spcPct val="85000"/>
              </a:lnSpc>
              <a:defRPr sz="1333"/>
            </a:lvl4pPr>
            <a:lvl5pPr>
              <a:lnSpc>
                <a:spcPct val="85000"/>
              </a:lnSpc>
              <a:defRPr sz="1333" baseline="0"/>
            </a:lvl5pPr>
            <a:lvl6pPr>
              <a:lnSpc>
                <a:spcPct val="85000"/>
              </a:lnSpc>
              <a:defRPr sz="1333"/>
            </a:lvl6pPr>
            <a:lvl7pPr>
              <a:lnSpc>
                <a:spcPct val="85000"/>
              </a:lnSpc>
              <a:defRPr sz="1333"/>
            </a:lvl7pPr>
            <a:lvl8pPr>
              <a:lnSpc>
                <a:spcPct val="85000"/>
              </a:lnSpc>
              <a:defRPr sz="1333"/>
            </a:lvl8pPr>
            <a:lvl9pPr>
              <a:lnSpc>
                <a:spcPct val="85000"/>
              </a:lnSpc>
              <a:defRPr sz="1333"/>
            </a:lvl9pPr>
          </a:lstStyle>
          <a:p>
            <a:pPr lvl="0"/>
            <a:r>
              <a:rPr lang="en-US" dirty="0"/>
              <a:t>&lt;Current Position, Experience&gt;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19999" y="887999"/>
            <a:ext cx="2544000" cy="4368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GB" dirty="0"/>
              <a:t>&lt;Insert picture&gt;</a:t>
            </a:r>
          </a:p>
        </p:txBody>
      </p:sp>
      <p:grpSp>
        <p:nvGrpSpPr>
          <p:cNvPr id="96" name="Group 95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7" name="Group 96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155" name="Straight Connector 15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131" name="Straight Connector 13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16" name="Straight Connector 11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01" name="Straight Connector 10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0" name="Content Placeholder 2"/>
          <p:cNvSpPr>
            <a:spLocks noGrp="1"/>
          </p:cNvSpPr>
          <p:nvPr>
            <p:ph idx="16" hasCustomPrompt="1"/>
          </p:nvPr>
        </p:nvSpPr>
        <p:spPr bwMode="gray">
          <a:xfrm>
            <a:off x="3456517" y="887999"/>
            <a:ext cx="8016283" cy="696000"/>
          </a:xfrm>
        </p:spPr>
        <p:txBody>
          <a:bodyPr/>
          <a:lstStyle>
            <a:lvl1pPr>
              <a:lnSpc>
                <a:spcPct val="85000"/>
              </a:lnSpc>
              <a:defRPr sz="1600" b="0">
                <a:solidFill>
                  <a:schemeClr val="tx1"/>
                </a:solidFill>
              </a:defRPr>
            </a:lvl1pPr>
            <a:lvl2pPr>
              <a:lnSpc>
                <a:spcPct val="85000"/>
              </a:lnSpc>
              <a:defRPr sz="1333"/>
            </a:lvl2pPr>
            <a:lvl3pPr>
              <a:lnSpc>
                <a:spcPct val="85000"/>
              </a:lnSpc>
              <a:defRPr sz="1333"/>
            </a:lvl3pPr>
            <a:lvl4pPr>
              <a:lnSpc>
                <a:spcPct val="85000"/>
              </a:lnSpc>
              <a:defRPr sz="1333"/>
            </a:lvl4pPr>
            <a:lvl5pPr>
              <a:lnSpc>
                <a:spcPct val="85000"/>
              </a:lnSpc>
              <a:defRPr sz="1333" baseline="0"/>
            </a:lvl5pPr>
            <a:lvl6pPr>
              <a:lnSpc>
                <a:spcPct val="85000"/>
              </a:lnSpc>
              <a:defRPr sz="1333"/>
            </a:lvl6pPr>
            <a:lvl7pPr>
              <a:lnSpc>
                <a:spcPct val="85000"/>
              </a:lnSpc>
              <a:defRPr sz="1333"/>
            </a:lvl7pPr>
            <a:lvl8pPr>
              <a:lnSpc>
                <a:spcPct val="85000"/>
              </a:lnSpc>
              <a:defRPr sz="1333"/>
            </a:lvl8pPr>
            <a:lvl9pPr>
              <a:lnSpc>
                <a:spcPct val="85000"/>
              </a:lnSpc>
              <a:defRPr sz="1333"/>
            </a:lvl9pPr>
          </a:lstStyle>
          <a:p>
            <a:pPr lvl="0"/>
            <a:r>
              <a:rPr lang="en-US" dirty="0"/>
              <a:t>&lt;Title, Practice/Service, Country</a:t>
            </a:r>
          </a:p>
        </p:txBody>
      </p:sp>
      <p:sp>
        <p:nvSpPr>
          <p:cNvPr id="94" name="TextBox 9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81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82" name="Freeform 181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683638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MAGENTA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1" name="Group 9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2" name="Straight Connector 23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8" name="Straight Connector 20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9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089114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92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7103533" cy="5280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800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spcBef>
                <a:spcPts val="667"/>
              </a:spcBef>
              <a:defRPr sz="2400"/>
            </a:lvl3pPr>
            <a:lvl4pPr>
              <a:spcBef>
                <a:spcPts val="533"/>
              </a:spcBef>
              <a:defRPr sz="2400"/>
            </a:lvl4pPr>
            <a:lvl5pPr>
              <a:spcBef>
                <a:spcPts val="533"/>
              </a:spcBef>
              <a:defRPr sz="24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BFA23C2B-F17A-49EE-985A-3785B20F73D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998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 numCol="2" spcCol="180000"/>
          <a:lstStyle>
            <a:lvl1pPr>
              <a:defRPr sz="1867"/>
            </a:lvl1pPr>
            <a:lvl2pPr>
              <a:defRPr sz="1867"/>
            </a:lvl2pPr>
            <a:lvl3pPr>
              <a:spcBef>
                <a:spcPts val="667"/>
              </a:spcBef>
              <a:defRPr sz="1867"/>
            </a:lvl3pPr>
            <a:lvl4pPr>
              <a:spcBef>
                <a:spcPts val="533"/>
              </a:spcBef>
              <a:defRPr sz="1867"/>
            </a:lvl4pPr>
            <a:lvl5pPr>
              <a:spcBef>
                <a:spcPts val="533"/>
              </a:spcBef>
              <a:defRPr sz="1867"/>
            </a:lvl5pPr>
            <a:lvl6pPr>
              <a:spcBef>
                <a:spcPts val="533"/>
              </a:spcBef>
              <a:defRPr sz="1867" baseline="0"/>
            </a:lvl6pPr>
            <a:lvl7pPr>
              <a:spcBef>
                <a:spcPts val="533"/>
              </a:spcBef>
              <a:defRPr sz="1867"/>
            </a:lvl7pPr>
            <a:lvl8pPr>
              <a:spcBef>
                <a:spcPts val="533"/>
              </a:spcBef>
              <a:defRPr sz="1867"/>
            </a:lvl8pPr>
            <a:lvl9pPr>
              <a:spcBef>
                <a:spcPts val="533"/>
              </a:spcBef>
              <a:defRPr sz="18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00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1776000"/>
            <a:ext cx="10752333" cy="4370949"/>
          </a:xfrm>
        </p:spPr>
        <p:txBody>
          <a:bodyPr numCol="2" spcCol="180000"/>
          <a:lstStyle>
            <a:lvl1pPr>
              <a:defRPr sz="1600"/>
            </a:lvl1pPr>
            <a:lvl2pPr>
              <a:defRPr sz="1600"/>
            </a:lvl2pPr>
            <a:lvl3pPr>
              <a:spcBef>
                <a:spcPts val="667"/>
              </a:spcBef>
              <a:defRPr sz="1600"/>
            </a:lvl3pPr>
            <a:lvl4pPr>
              <a:spcBef>
                <a:spcPts val="533"/>
              </a:spcBef>
              <a:defRPr sz="1600"/>
            </a:lvl4pPr>
            <a:lvl5pPr>
              <a:spcBef>
                <a:spcPts val="533"/>
              </a:spcBef>
              <a:defRPr sz="1600"/>
            </a:lvl5pPr>
            <a:lvl6pPr>
              <a:spcBef>
                <a:spcPts val="533"/>
              </a:spcBef>
              <a:defRPr sz="1600" baseline="0"/>
            </a:lvl6pPr>
            <a:lvl7pPr>
              <a:spcBef>
                <a:spcPts val="533"/>
              </a:spcBef>
              <a:defRPr sz="1600"/>
            </a:lvl7pPr>
            <a:lvl8pPr>
              <a:spcBef>
                <a:spcPts val="533"/>
              </a:spcBef>
              <a:defRPr sz="1600"/>
            </a:lvl8pPr>
            <a:lvl9pPr>
              <a:spcBef>
                <a:spcPts val="533"/>
              </a:spcBef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10752000" cy="696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67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3 - GRADIENT">
    <p:bg bwMode="gray">
      <p:bgPr>
        <a:gradFill>
          <a:gsLst>
            <a:gs pos="0">
              <a:schemeClr val="accent6"/>
            </a:gs>
            <a:gs pos="75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686600"/>
            <a:ext cx="7104000" cy="209288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&lt;Insert presentation subtitle&gt;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8928000" y="864001"/>
            <a:ext cx="2544000" cy="17440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85000"/>
              </a:lnSpc>
              <a:defRPr sz="13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86011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Chart Placeholder 3"/>
          <p:cNvSpPr>
            <a:spLocks noGrp="1"/>
          </p:cNvSpPr>
          <p:nvPr>
            <p:ph type="chart" sz="quarter" idx="20" hasCustomPrompt="1"/>
          </p:nvPr>
        </p:nvSpPr>
        <p:spPr bwMode="gray">
          <a:xfrm>
            <a:off x="720000" y="888000"/>
            <a:ext cx="7103533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graph&gt;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188610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 bwMode="gray">
          <a:xfrm>
            <a:off x="719667" y="864000"/>
            <a:ext cx="7104000" cy="5280000"/>
          </a:xfrm>
        </p:spPr>
        <p:txBody>
          <a:bodyPr/>
          <a:lstStyle>
            <a:lvl1pPr>
              <a:lnSpc>
                <a:spcPct val="85000"/>
              </a:lnSpc>
              <a:defRPr sz="4000"/>
            </a:lvl1pPr>
            <a:lvl2pPr>
              <a:lnSpc>
                <a:spcPct val="85000"/>
              </a:lnSpc>
              <a:defRPr/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03207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Picture Placeholder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20000" y="888000"/>
            <a:ext cx="8016000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3613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89" name="Group 8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0" name="Straight Connector 22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6" name="Straight Connector 20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225760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&lt;Insert Media&gt;</a:t>
            </a:r>
          </a:p>
        </p:txBody>
      </p:sp>
      <p:grpSp>
        <p:nvGrpSpPr>
          <p:cNvPr id="86" name="Group 85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70" name="Group 169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28" name="Straight Connector 22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4" name="Straight Connector 17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10493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one image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9085"/>
            <a:ext cx="8016000" cy="5280000"/>
          </a:xfrm>
          <a:solidFill>
            <a:schemeClr val="bg2"/>
          </a:solidFill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12" name="Straight Connector 11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773570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676593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32121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three image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6" name="Group 95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7" name="Straight Connector 236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3" name="Straight Connector 21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692513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six image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9" name="Group 9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0" name="Straight Connector 23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6" name="Straight Connector 21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4" name="TextBox 10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31446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BLAC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/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ym typeface="Symbol" panose="05050102010706020507" pitchFamily="18" charset="2"/>
              </a:rPr>
              <a:t> </a:t>
            </a:r>
            <a:r>
              <a:rPr lang="en-GB" sz="800" dirty="0"/>
              <a:t>© </a:t>
            </a:r>
            <a:r>
              <a:rPr lang="en-GB" sz="800" dirty="0" err="1"/>
              <a:t>Hill+Knowlton</a:t>
            </a:r>
            <a:r>
              <a:rPr lang="en-GB" sz="800" dirty="0"/>
              <a:t> Strategies</a:t>
            </a:r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Rectangle 97"/>
          <p:cNvSpPr/>
          <p:nvPr/>
        </p:nvSpPr>
        <p:spPr bwMode="gray">
          <a:xfrm>
            <a:off x="12462933" y="1890118"/>
            <a:ext cx="3312000" cy="26768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To change this background picture on this slide, please do the following: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Right-click on the specific</a:t>
            </a:r>
            <a:r>
              <a:rPr lang="en-GB" sz="1333" baseline="0" dirty="0"/>
              <a:t> </a:t>
            </a:r>
            <a:r>
              <a:rPr lang="en-GB" sz="1333" dirty="0"/>
              <a:t>slide and click Format Background followed by or ‘Picture</a:t>
            </a:r>
            <a:r>
              <a:rPr lang="en-GB" sz="1333" baseline="0" dirty="0"/>
              <a:t> or texture file’</a:t>
            </a:r>
            <a:r>
              <a:rPr lang="en-GB" sz="1333" dirty="0"/>
              <a:t>.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i="0" dirty="0">
                <a:solidFill>
                  <a:schemeClr val="accent1"/>
                </a:solidFill>
              </a:rPr>
              <a:t>TIP:  When you right-click the slide, make sure you're not clicking inside a text or other placeholder.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insert a picture from a file, click File, and then locate and double-click the picture to insert.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paste a picture copied earlier, click Clipboard</a:t>
            </a:r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812698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e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928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928000" y="362224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16691350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ORANG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1" name="Group 9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2" name="Straight Connector 23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8" name="Straight Connector 20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9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7338123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4946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7103533" cy="5280000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8823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one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spcBef>
                <a:spcPts val="667"/>
              </a:spcBef>
              <a:defRPr sz="2400"/>
            </a:lvl3pPr>
            <a:lvl4pPr>
              <a:spcBef>
                <a:spcPts val="533"/>
              </a:spcBef>
              <a:defRPr sz="2400"/>
            </a:lvl4pPr>
            <a:lvl5pPr>
              <a:spcBef>
                <a:spcPts val="533"/>
              </a:spcBef>
              <a:defRPr sz="24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BFA23C2B-F17A-49EE-985A-3785B20F73D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2323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 numCol="2" spcCol="180000"/>
          <a:lstStyle>
            <a:lvl1pPr>
              <a:defRPr sz="1867">
                <a:solidFill>
                  <a:schemeClr val="accent1"/>
                </a:solidFill>
              </a:defRPr>
            </a:lvl1pPr>
            <a:lvl2pPr>
              <a:defRPr sz="1867"/>
            </a:lvl2pPr>
            <a:lvl3pPr>
              <a:spcBef>
                <a:spcPts val="667"/>
              </a:spcBef>
              <a:defRPr sz="1867"/>
            </a:lvl3pPr>
            <a:lvl4pPr>
              <a:spcBef>
                <a:spcPts val="533"/>
              </a:spcBef>
              <a:defRPr sz="1867"/>
            </a:lvl4pPr>
            <a:lvl5pPr>
              <a:spcBef>
                <a:spcPts val="533"/>
              </a:spcBef>
              <a:defRPr sz="1867"/>
            </a:lvl5pPr>
            <a:lvl6pPr>
              <a:spcBef>
                <a:spcPts val="533"/>
              </a:spcBef>
              <a:defRPr sz="1867" baseline="0"/>
            </a:lvl6pPr>
            <a:lvl7pPr>
              <a:spcBef>
                <a:spcPts val="533"/>
              </a:spcBef>
              <a:defRPr sz="1867"/>
            </a:lvl7pPr>
            <a:lvl8pPr>
              <a:spcBef>
                <a:spcPts val="533"/>
              </a:spcBef>
              <a:defRPr sz="1867"/>
            </a:lvl8pPr>
            <a:lvl9pPr>
              <a:spcBef>
                <a:spcPts val="533"/>
              </a:spcBef>
              <a:defRPr sz="18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166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1776000"/>
            <a:ext cx="10752333" cy="4370949"/>
          </a:xfrm>
        </p:spPr>
        <p:txBody>
          <a:bodyPr numCol="2" spcCol="180000"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spcBef>
                <a:spcPts val="667"/>
              </a:spcBef>
              <a:defRPr sz="1600"/>
            </a:lvl3pPr>
            <a:lvl4pPr>
              <a:spcBef>
                <a:spcPts val="533"/>
              </a:spcBef>
              <a:defRPr sz="1600"/>
            </a:lvl4pPr>
            <a:lvl5pPr>
              <a:spcBef>
                <a:spcPts val="533"/>
              </a:spcBef>
              <a:defRPr sz="1600"/>
            </a:lvl5pPr>
            <a:lvl6pPr>
              <a:spcBef>
                <a:spcPts val="533"/>
              </a:spcBef>
              <a:defRPr sz="1600" baseline="0"/>
            </a:lvl6pPr>
            <a:lvl7pPr>
              <a:spcBef>
                <a:spcPts val="533"/>
              </a:spcBef>
              <a:defRPr sz="1600"/>
            </a:lvl7pPr>
            <a:lvl8pPr>
              <a:spcBef>
                <a:spcPts val="533"/>
              </a:spcBef>
              <a:defRPr sz="1600"/>
            </a:lvl8pPr>
            <a:lvl9pPr>
              <a:spcBef>
                <a:spcPts val="533"/>
              </a:spcBef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10752000" cy="696000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707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Chart Placeholder 3"/>
          <p:cNvSpPr>
            <a:spLocks noGrp="1"/>
          </p:cNvSpPr>
          <p:nvPr>
            <p:ph type="chart" sz="quarter" idx="20" hasCustomPrompt="1"/>
          </p:nvPr>
        </p:nvSpPr>
        <p:spPr bwMode="gray">
          <a:xfrm>
            <a:off x="720000" y="888000"/>
            <a:ext cx="7103533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graph&gt;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941504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 bwMode="gray">
          <a:xfrm>
            <a:off x="719667" y="864000"/>
            <a:ext cx="7104000" cy="5280000"/>
          </a:xfr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defRPr/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8389371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Picture Placeholder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20000" y="888000"/>
            <a:ext cx="8016000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402826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WHIT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Rectangle 97"/>
          <p:cNvSpPr/>
          <p:nvPr/>
        </p:nvSpPr>
        <p:spPr bwMode="gray">
          <a:xfrm>
            <a:off x="12462933" y="1890118"/>
            <a:ext cx="3312000" cy="26768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To change this background picture on this slide, please do the following: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dirty="0"/>
              <a:t>Right-click on the specific</a:t>
            </a:r>
            <a:r>
              <a:rPr lang="en-GB" sz="1333" baseline="0" dirty="0"/>
              <a:t> </a:t>
            </a:r>
            <a:r>
              <a:rPr lang="en-GB" sz="1333" dirty="0"/>
              <a:t>slide and click Format Background followed by or ‘Picture</a:t>
            </a:r>
            <a:r>
              <a:rPr lang="en-GB" sz="1333" baseline="0" dirty="0"/>
              <a:t> or texture file’</a:t>
            </a:r>
            <a:r>
              <a:rPr lang="en-GB" sz="1333" dirty="0"/>
              <a:t>.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en-GB" sz="1333" i="0" dirty="0">
                <a:solidFill>
                  <a:schemeClr val="accent1"/>
                </a:solidFill>
              </a:rPr>
              <a:t>TIP:  When you right-click the slide, make sure you're not clicking inside a text or other placeholder.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insert a picture from a file, click File, and then locate and double-click the picture to insert.</a:t>
            </a:r>
          </a:p>
          <a:p>
            <a:pPr marL="114297" indent="-114297" algn="l" defTabSz="914354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▪"/>
            </a:pPr>
            <a:r>
              <a:rPr lang="en-GB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paste a picture copied earlier, click Clipboard</a:t>
            </a:r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189286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89" name="Group 8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0" name="Straight Connector 22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6" name="Straight Connector 20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301547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&lt;Insert Media&gt;</a:t>
            </a:r>
          </a:p>
        </p:txBody>
      </p:sp>
      <p:grpSp>
        <p:nvGrpSpPr>
          <p:cNvPr id="86" name="Group 85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70" name="Group 169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28" name="Straight Connector 22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4" name="Straight Connector 17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474193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one image + bullet poi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9085"/>
            <a:ext cx="8016000" cy="5280000"/>
          </a:xfrm>
          <a:solidFill>
            <a:schemeClr val="bg2"/>
          </a:solidFill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12" name="Straight Connector 11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6730590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542568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3363964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three images + bulle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6" name="Group 95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7" name="Straight Connector 236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3" name="Straight Connector 21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390477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six images + bulle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9" name="Group 9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0" name="Straight Connector 23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6" name="Straight Connector 21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4" name="TextBox 10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016006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eight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928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928000" y="362224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1831782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YELLOW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1" name="Group 9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149" name="Straight Connector 14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125" name="Straight Connector 12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10" name="Straight Connector 109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95" name="Straight Connector 94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3" name="TextBox 172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17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77" name="Freeform 176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3993387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4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 - GRADIENT">
    <p:bg bwMode="gray">
      <p:bgPr>
        <a:gradFill>
          <a:gsLst>
            <a:gs pos="0">
              <a:schemeClr val="accent1"/>
            </a:gs>
            <a:gs pos="75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1" name="Group 9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2" name="Straight Connector 23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8" name="Straight Connector 20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9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2296520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7103533" cy="5280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54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one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spcBef>
                <a:spcPts val="667"/>
              </a:spcBef>
              <a:defRPr sz="2400"/>
            </a:lvl3pPr>
            <a:lvl4pPr>
              <a:spcBef>
                <a:spcPts val="533"/>
              </a:spcBef>
              <a:defRPr sz="2400"/>
            </a:lvl4pPr>
            <a:lvl5pPr>
              <a:spcBef>
                <a:spcPts val="533"/>
              </a:spcBef>
              <a:defRPr sz="24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BFA23C2B-F17A-49EE-985A-3785B20F73D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3871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 numCol="2" spcCol="180000"/>
          <a:lstStyle>
            <a:lvl1pPr>
              <a:defRPr sz="1867"/>
            </a:lvl1pPr>
            <a:lvl2pPr>
              <a:defRPr sz="1867"/>
            </a:lvl2pPr>
            <a:lvl3pPr>
              <a:spcBef>
                <a:spcPts val="667"/>
              </a:spcBef>
              <a:defRPr sz="1867"/>
            </a:lvl3pPr>
            <a:lvl4pPr>
              <a:spcBef>
                <a:spcPts val="533"/>
              </a:spcBef>
              <a:defRPr sz="1867"/>
            </a:lvl4pPr>
            <a:lvl5pPr>
              <a:spcBef>
                <a:spcPts val="533"/>
              </a:spcBef>
              <a:defRPr sz="1867"/>
            </a:lvl5pPr>
            <a:lvl6pPr>
              <a:spcBef>
                <a:spcPts val="533"/>
              </a:spcBef>
              <a:defRPr sz="1867" baseline="0"/>
            </a:lvl6pPr>
            <a:lvl7pPr>
              <a:spcBef>
                <a:spcPts val="533"/>
              </a:spcBef>
              <a:defRPr sz="1867"/>
            </a:lvl7pPr>
            <a:lvl8pPr>
              <a:spcBef>
                <a:spcPts val="533"/>
              </a:spcBef>
              <a:defRPr sz="1867"/>
            </a:lvl8pPr>
            <a:lvl9pPr>
              <a:spcBef>
                <a:spcPts val="533"/>
              </a:spcBef>
              <a:defRPr sz="18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4724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 small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1776000"/>
            <a:ext cx="10752333" cy="4370949"/>
          </a:xfrm>
        </p:spPr>
        <p:txBody>
          <a:bodyPr numCol="2" spcCol="180000"/>
          <a:lstStyle>
            <a:lvl1pPr>
              <a:defRPr sz="1600"/>
            </a:lvl1pPr>
            <a:lvl2pPr>
              <a:defRPr sz="1600"/>
            </a:lvl2pPr>
            <a:lvl3pPr>
              <a:spcBef>
                <a:spcPts val="667"/>
              </a:spcBef>
              <a:defRPr sz="1600"/>
            </a:lvl3pPr>
            <a:lvl4pPr>
              <a:spcBef>
                <a:spcPts val="533"/>
              </a:spcBef>
              <a:defRPr sz="1600"/>
            </a:lvl4pPr>
            <a:lvl5pPr>
              <a:spcBef>
                <a:spcPts val="533"/>
              </a:spcBef>
              <a:defRPr sz="1600"/>
            </a:lvl5pPr>
            <a:lvl6pPr>
              <a:spcBef>
                <a:spcPts val="533"/>
              </a:spcBef>
              <a:defRPr sz="1600" baseline="0"/>
            </a:lvl6pPr>
            <a:lvl7pPr>
              <a:spcBef>
                <a:spcPts val="533"/>
              </a:spcBef>
              <a:defRPr sz="1600"/>
            </a:lvl7pPr>
            <a:lvl8pPr>
              <a:spcBef>
                <a:spcPts val="533"/>
              </a:spcBef>
              <a:defRPr sz="1600"/>
            </a:lvl8pPr>
            <a:lvl9pPr>
              <a:spcBef>
                <a:spcPts val="533"/>
              </a:spcBef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10752000" cy="696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7748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Chart Placeholder 3"/>
          <p:cNvSpPr>
            <a:spLocks noGrp="1"/>
          </p:cNvSpPr>
          <p:nvPr>
            <p:ph type="chart" sz="quarter" idx="20" hasCustomPrompt="1"/>
          </p:nvPr>
        </p:nvSpPr>
        <p:spPr bwMode="gray">
          <a:xfrm>
            <a:off x="720000" y="888000"/>
            <a:ext cx="7103533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graph&gt;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041352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 bwMode="gray">
          <a:xfrm>
            <a:off x="719667" y="864000"/>
            <a:ext cx="7104000" cy="5280000"/>
          </a:xfrm>
        </p:spPr>
        <p:txBody>
          <a:bodyPr/>
          <a:lstStyle>
            <a:lvl1pPr>
              <a:lnSpc>
                <a:spcPct val="85000"/>
              </a:lnSpc>
              <a:defRPr sz="4000"/>
            </a:lvl1pPr>
            <a:lvl2pPr>
              <a:lnSpc>
                <a:spcPct val="85000"/>
              </a:lnSpc>
              <a:defRPr/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306502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side ba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5" name="Group 94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6" name="Straight Connector 23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2" name="Straight Connector 21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Picture Placeholder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20000" y="888000"/>
            <a:ext cx="8016000" cy="5280000"/>
          </a:xfrm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8675867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89" name="Group 8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0" name="Straight Connector 22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6" name="Straight Connector 20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6850344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&lt;Insert Media&gt;</a:t>
            </a:r>
          </a:p>
        </p:txBody>
      </p:sp>
      <p:grpSp>
        <p:nvGrpSpPr>
          <p:cNvPr id="86" name="Group 85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170" name="Group 169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28" name="Straight Connector 22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4" name="Straight Connector 203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4" name="Straight Connector 17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936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one image + bullet poi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9085"/>
            <a:ext cx="8016000" cy="5280000"/>
          </a:xfrm>
          <a:solidFill>
            <a:schemeClr val="bg2"/>
          </a:solidFill>
        </p:spPr>
        <p:txBody>
          <a:bodyPr/>
          <a:lstStyle>
            <a:lvl1pPr>
              <a:lnSpc>
                <a:spcPct val="85000"/>
              </a:lnSpc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12" name="Straight Connector 11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4" name="Group 93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5" name="Straight Connector 234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1" name="Straight Connector 210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84623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 - GRADIENT">
    <p:bg bwMode="gray">
      <p:bgPr>
        <a:gradFill>
          <a:gsLst>
            <a:gs pos="0">
              <a:schemeClr val="accent4"/>
            </a:gs>
            <a:gs pos="75000">
              <a:schemeClr val="accent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1" name="Group 9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2" name="Straight Connector 23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8" name="Straight Connector 20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9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2310996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wo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3376293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three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5280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40666043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three images + bulle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5280000" cy="5280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3624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6" name="Group 95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7" name="Straight Connector 236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3" name="Straight Connector 21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5126951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od board – six images + bulle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720000" y="696000"/>
            <a:ext cx="8016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928000" y="696000"/>
            <a:ext cx="2544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9" name="Group 9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40" name="Straight Connector 23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16" name="Straight Connector 21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Content Placeholder 18"/>
          <p:cNvSpPr>
            <a:spLocks noGrp="1"/>
          </p:cNvSpPr>
          <p:nvPr>
            <p:ph sz="quarter" idx="19"/>
          </p:nvPr>
        </p:nvSpPr>
        <p:spPr bwMode="gray">
          <a:xfrm>
            <a:off x="8928101" y="888000"/>
            <a:ext cx="2543900" cy="5281085"/>
          </a:xfrm>
        </p:spPr>
        <p:txBody>
          <a:bodyPr/>
          <a:lstStyle>
            <a:lvl1pPr marL="239994" indent="-239994">
              <a:lnSpc>
                <a:spcPct val="85000"/>
              </a:lnSpc>
              <a:spcBef>
                <a:spcPts val="667"/>
              </a:spcBef>
              <a:buClr>
                <a:schemeClr val="accent1"/>
              </a:buClr>
              <a:buFont typeface="Arial" panose="020B0604020202020204" pitchFamily="34" charset="0"/>
              <a:buChar char="▪"/>
              <a:defRPr sz="1333" b="0">
                <a:solidFill>
                  <a:schemeClr val="tx1"/>
                </a:solidFill>
              </a:defRPr>
            </a:lvl1pPr>
            <a:lvl2pPr marL="479988" indent="-239994">
              <a:lnSpc>
                <a:spcPct val="85000"/>
              </a:lnSpc>
              <a:spcBef>
                <a:spcPts val="533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2pPr>
            <a:lvl3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 b="1"/>
            </a:lvl3pPr>
            <a:lvl4pPr marL="0" indent="0">
              <a:lnSpc>
                <a:spcPct val="85000"/>
              </a:lnSpc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33"/>
            </a:lvl4pPr>
            <a:lvl5pPr marL="719982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 baseline="0"/>
            </a:lvl5pPr>
            <a:lvl6pPr marL="959976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6pPr>
            <a:lvl7pPr marL="1199970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7pPr>
            <a:lvl8pPr marL="1439964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8pPr>
            <a:lvl9pPr marL="1679958" indent="-239994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4" name="TextBox 10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10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805174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od board – eight imag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20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56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2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928000" y="88800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20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456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2000" y="3625085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928000" y="3622240"/>
            <a:ext cx="2544000" cy="2544000"/>
          </a:xfrm>
          <a:solidFill>
            <a:schemeClr val="bg2"/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/>
            </a:lvl1pPr>
          </a:lstStyle>
          <a:p>
            <a:r>
              <a:rPr lang="en-GB" dirty="0"/>
              <a:t>&lt;Insert picture&gt;</a:t>
            </a:r>
          </a:p>
        </p:txBody>
      </p:sp>
    </p:spTree>
    <p:extLst>
      <p:ext uri="{BB962C8B-B14F-4D97-AF65-F5344CB8AC3E}">
        <p14:creationId xmlns:p14="http://schemas.microsoft.com/office/powerpoint/2010/main" val="801515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TEAL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20000" y="816000"/>
            <a:ext cx="7104000" cy="1728000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section title&gt;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 bwMode="gray">
          <a:xfrm>
            <a:off x="9696000" y="6488088"/>
            <a:ext cx="480000" cy="144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fld id="{130CA15A-B377-495B-BF48-3A3144721AF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1" name="Group 90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2" name="Straight Connector 231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8" name="Straight Connector 207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8" name="Straight Connector 177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bg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bg1"/>
                </a:solidFill>
              </a:rPr>
              <a:t>© </a:t>
            </a:r>
            <a:r>
              <a:rPr lang="en-GB" sz="800" dirty="0" err="1">
                <a:solidFill>
                  <a:schemeClr val="bg1"/>
                </a:solidFill>
              </a:rPr>
              <a:t>Hill+Knowlton</a:t>
            </a:r>
            <a:r>
              <a:rPr lang="en-GB" sz="800" dirty="0">
                <a:solidFill>
                  <a:schemeClr val="bg1"/>
                </a:solidFill>
              </a:rPr>
              <a:t> Strategies</a:t>
            </a:r>
          </a:p>
        </p:txBody>
      </p:sp>
      <p:sp>
        <p:nvSpPr>
          <p:cNvPr id="9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7510662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5656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719667" y="864000"/>
            <a:ext cx="7103533" cy="5280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2208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one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spcBef>
                <a:spcPts val="667"/>
              </a:spcBef>
              <a:defRPr sz="2400"/>
            </a:lvl3pPr>
            <a:lvl4pPr>
              <a:spcBef>
                <a:spcPts val="533"/>
              </a:spcBef>
              <a:defRPr sz="2400"/>
            </a:lvl4pPr>
            <a:lvl5pPr>
              <a:spcBef>
                <a:spcPts val="533"/>
              </a:spcBef>
              <a:defRPr sz="24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BFA23C2B-F17A-49EE-985A-3785B20F73D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9095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two column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20000" y="864000"/>
            <a:ext cx="7104000" cy="5280000"/>
          </a:xfrm>
        </p:spPr>
        <p:txBody>
          <a:bodyPr numCol="2" spcCol="180000"/>
          <a:lstStyle>
            <a:lvl1pPr>
              <a:defRPr sz="1867">
                <a:solidFill>
                  <a:schemeClr val="accent1"/>
                </a:solidFill>
              </a:defRPr>
            </a:lvl1pPr>
            <a:lvl2pPr>
              <a:defRPr sz="1867"/>
            </a:lvl2pPr>
            <a:lvl3pPr>
              <a:spcBef>
                <a:spcPts val="667"/>
              </a:spcBef>
              <a:defRPr sz="1867"/>
            </a:lvl3pPr>
            <a:lvl4pPr>
              <a:spcBef>
                <a:spcPts val="533"/>
              </a:spcBef>
              <a:defRPr sz="1867"/>
            </a:lvl4pPr>
            <a:lvl5pPr>
              <a:spcBef>
                <a:spcPts val="533"/>
              </a:spcBef>
              <a:defRPr sz="1867"/>
            </a:lvl5pPr>
            <a:lvl6pPr>
              <a:spcBef>
                <a:spcPts val="533"/>
              </a:spcBef>
              <a:defRPr sz="1867" baseline="0"/>
            </a:lvl6pPr>
            <a:lvl7pPr>
              <a:spcBef>
                <a:spcPts val="533"/>
              </a:spcBef>
              <a:defRPr sz="1867"/>
            </a:lvl7pPr>
            <a:lvl8pPr>
              <a:spcBef>
                <a:spcPts val="533"/>
              </a:spcBef>
              <a:defRPr sz="1867"/>
            </a:lvl8pPr>
            <a:lvl9pPr>
              <a:spcBef>
                <a:spcPts val="533"/>
              </a:spcBef>
              <a:defRPr sz="18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7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20000" y="238600"/>
            <a:ext cx="912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20000" y="1774600"/>
            <a:ext cx="10752000" cy="4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Arial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696000" y="6488088"/>
            <a:ext cx="48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5BDBA3FD-9A4A-4AF8-8703-A5D70C792FBB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ym typeface="Symbol" panose="05050102010706020507" pitchFamily="18" charset="2"/>
              </a:rPr>
              <a:t> </a:t>
            </a:r>
            <a:r>
              <a:rPr lang="en-GB" sz="800" dirty="0"/>
              <a:t>© </a:t>
            </a:r>
            <a:r>
              <a:rPr lang="en-GB" sz="800" dirty="0" err="1"/>
              <a:t>Hill+Knowlton</a:t>
            </a:r>
            <a:r>
              <a:rPr lang="en-GB" sz="800" dirty="0"/>
              <a:t> Strategies</a:t>
            </a:r>
          </a:p>
        </p:txBody>
      </p:sp>
      <p:grpSp>
        <p:nvGrpSpPr>
          <p:cNvPr id="5" name="Group 4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" name="Group 8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70" name="Straight Connector 69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46" name="Straight Connector 45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31" name="Straight Connector 30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5" name="Straight Connector 14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936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54" rtl="0" eaLnBrk="1" latinLnBrk="0" hangingPunct="1">
        <a:lnSpc>
          <a:spcPct val="85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59976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970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964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67995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20000" y="238600"/>
            <a:ext cx="912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20000" y="1774600"/>
            <a:ext cx="10752000" cy="4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696000" y="6488088"/>
            <a:ext cx="48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030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54" rtl="0" eaLnBrk="1" latinLnBrk="0" hangingPunct="1">
        <a:lnSpc>
          <a:spcPct val="85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959976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970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964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67995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14354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▪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143996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167995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191995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20000" y="1774600"/>
            <a:ext cx="10752000" cy="4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696000" y="6488088"/>
            <a:ext cx="48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130CA15A-B377-495B-BF48-3A3144721AF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73773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54" rtl="0" eaLnBrk="1" latinLnBrk="0" hangingPunct="1">
        <a:lnSpc>
          <a:spcPct val="85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959976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970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964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67995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14354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▪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143996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167995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191995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20000" y="1776000"/>
            <a:ext cx="10752000" cy="4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696000" y="6488088"/>
            <a:ext cx="48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18380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54" rtl="0" eaLnBrk="1" latinLnBrk="0" hangingPunct="1">
        <a:lnSpc>
          <a:spcPct val="85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959976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970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964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67995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14354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▪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143996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167995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191995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20000" y="1776000"/>
            <a:ext cx="10752000" cy="4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696000" y="6488088"/>
            <a:ext cx="48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128901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54" rtl="0" eaLnBrk="1" latinLnBrk="0" hangingPunct="1">
        <a:lnSpc>
          <a:spcPct val="85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959976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970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964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67995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14354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▪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143996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167995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191995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20000" y="1776000"/>
            <a:ext cx="10752000" cy="4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696000" y="6488088"/>
            <a:ext cx="48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67936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54" rtl="0" eaLnBrk="1" latinLnBrk="0" hangingPunct="1">
        <a:lnSpc>
          <a:spcPct val="85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959976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970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964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67995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14354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▪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143996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167995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191995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20000" y="1776000"/>
            <a:ext cx="10752000" cy="4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696000" y="6488088"/>
            <a:ext cx="48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350911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54" rtl="0" eaLnBrk="1" latinLnBrk="0" hangingPunct="1">
        <a:lnSpc>
          <a:spcPct val="85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959976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970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964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67995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14354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▪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143996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167995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191995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20000" y="240000"/>
            <a:ext cx="912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720000" y="1776000"/>
            <a:ext cx="10752000" cy="4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696000" y="6488088"/>
            <a:ext cx="48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130CA15A-B377-495B-BF48-3A3144721AF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720000" y="696000"/>
            <a:ext cx="107520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 bwMode="gray">
          <a:xfrm>
            <a:off x="-261981" y="-261982"/>
            <a:ext cx="12722008" cy="7381963"/>
            <a:chOff x="-196486" y="-196486"/>
            <a:chExt cx="9541506" cy="5536472"/>
          </a:xfrm>
        </p:grpSpPr>
        <p:grpSp>
          <p:nvGrpSpPr>
            <p:cNvPr id="92" name="Group 91"/>
            <p:cNvGrpSpPr/>
            <p:nvPr/>
          </p:nvGrpSpPr>
          <p:grpSpPr bwMode="gray">
            <a:xfrm>
              <a:off x="540000" y="-196486"/>
              <a:ext cx="8065628" cy="180000"/>
              <a:chOff x="540000" y="-265725"/>
              <a:chExt cx="8065628" cy="180000"/>
            </a:xfrm>
          </p:grpSpPr>
          <p:cxnSp>
            <p:nvCxnSpPr>
              <p:cNvPr id="233" name="Straight Connector 232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 bwMode="gray">
            <a:xfrm>
              <a:off x="540000" y="5159986"/>
              <a:ext cx="8065628" cy="180000"/>
              <a:chOff x="540000" y="-265725"/>
              <a:chExt cx="8065628" cy="180000"/>
            </a:xfrm>
          </p:grpSpPr>
          <p:cxnSp>
            <p:nvCxnSpPr>
              <p:cNvPr id="209" name="Straight Connector 208"/>
              <p:cNvCxnSpPr/>
              <p:nvPr/>
            </p:nvCxnSpPr>
            <p:spPr bwMode="gray">
              <a:xfrm>
                <a:off x="540000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gray">
              <a:xfrm>
                <a:off x="1077827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 bwMode="gray">
              <a:xfrm>
                <a:off x="122875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gray">
              <a:xfrm>
                <a:off x="176349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gray">
              <a:xfrm>
                <a:off x="190489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gray">
              <a:xfrm>
                <a:off x="244352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 bwMode="gray">
              <a:xfrm>
                <a:off x="259444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 bwMode="gray">
              <a:xfrm>
                <a:off x="3135361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gray">
              <a:xfrm>
                <a:off x="327676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gray">
              <a:xfrm>
                <a:off x="381740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 bwMode="gray">
              <a:xfrm>
                <a:off x="395880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gray">
              <a:xfrm>
                <a:off x="4501058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gray">
              <a:xfrm>
                <a:off x="465198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gray">
              <a:xfrm>
                <a:off x="518283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 bwMode="gray">
              <a:xfrm>
                <a:off x="532423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 bwMode="gray">
              <a:xfrm>
                <a:off x="5871853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gray">
              <a:xfrm>
                <a:off x="6013252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gray">
              <a:xfrm>
                <a:off x="6555346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gray">
              <a:xfrm>
                <a:off x="669674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gray">
              <a:xfrm>
                <a:off x="7238640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 bwMode="gray">
              <a:xfrm>
                <a:off x="7380039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gray">
              <a:xfrm>
                <a:off x="7922535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 bwMode="gray">
              <a:xfrm>
                <a:off x="8063934" y="-265725"/>
                <a:ext cx="0" cy="18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 bwMode="gray">
              <a:xfrm>
                <a:off x="8605628" y="-265725"/>
                <a:ext cx="0" cy="18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 bwMode="gray">
            <a:xfrm>
              <a:off x="-196486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94" name="Straight Connector 193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 bwMode="gray">
            <a:xfrm>
              <a:off x="9165020" y="195263"/>
              <a:ext cx="180000" cy="4752975"/>
              <a:chOff x="-180000" y="195263"/>
              <a:chExt cx="180000" cy="4752975"/>
            </a:xfrm>
          </p:grpSpPr>
          <p:cxnSp>
            <p:nvCxnSpPr>
              <p:cNvPr id="179" name="Straight Connector 178"/>
              <p:cNvCxnSpPr/>
              <p:nvPr/>
            </p:nvCxnSpPr>
            <p:spPr bwMode="gray">
              <a:xfrm>
                <a:off x="-180000" y="494823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 bwMode="gray">
              <a:xfrm>
                <a:off x="-180000" y="46243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gray">
              <a:xfrm>
                <a:off x="-180000" y="40814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gray">
              <a:xfrm>
                <a:off x="-180000" y="39385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gray">
              <a:xfrm>
                <a:off x="-180000" y="33956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gray">
              <a:xfrm>
                <a:off x="-180000" y="3252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 bwMode="gray">
              <a:xfrm>
                <a:off x="-180000" y="27098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gray">
              <a:xfrm>
                <a:off x="-180000" y="25669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gray">
              <a:xfrm>
                <a:off x="-180000" y="20240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gray">
              <a:xfrm>
                <a:off x="-180000" y="18811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gray">
              <a:xfrm>
                <a:off x="-180000" y="13477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gray">
              <a:xfrm>
                <a:off x="-180000" y="1195388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 bwMode="gray">
              <a:xfrm>
                <a:off x="-180000" y="661988"/>
                <a:ext cx="1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gray">
              <a:xfrm>
                <a:off x="-180000" y="51911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-180000" y="195263"/>
                <a:ext cx="1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/>
          <p:cNvSpPr txBox="1"/>
          <p:nvPr/>
        </p:nvSpPr>
        <p:spPr bwMode="gray">
          <a:xfrm>
            <a:off x="10181048" y="6488088"/>
            <a:ext cx="1290952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GB" sz="800" dirty="0">
                <a:solidFill>
                  <a:schemeClr val="tx1"/>
                </a:solidFill>
                <a:sym typeface="Symbol" panose="05050102010706020507" pitchFamily="18" charset="2"/>
              </a:rPr>
              <a:t> </a:t>
            </a:r>
            <a:r>
              <a:rPr lang="en-GB" sz="800" dirty="0">
                <a:solidFill>
                  <a:schemeClr val="tx1"/>
                </a:solidFill>
              </a:rPr>
              <a:t>© </a:t>
            </a:r>
            <a:r>
              <a:rPr lang="en-GB" sz="800" dirty="0" err="1">
                <a:solidFill>
                  <a:schemeClr val="tx1"/>
                </a:solidFill>
              </a:rPr>
              <a:t>Hill+Knowlton</a:t>
            </a:r>
            <a:r>
              <a:rPr lang="en-GB" sz="800" dirty="0">
                <a:solidFill>
                  <a:schemeClr val="tx1"/>
                </a:solidFill>
              </a:rPr>
              <a:t> Strategies</a:t>
            </a:r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11567875" y="237957"/>
            <a:ext cx="95869" cy="961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610360" y="237957"/>
            <a:ext cx="861645" cy="288000"/>
          </a:xfrm>
          <a:custGeom>
            <a:avLst/>
            <a:gdLst>
              <a:gd name="connsiteX0" fmla="*/ 8426417 w 9478101"/>
              <a:gd name="connsiteY0" fmla="*/ 2110561 h 3168000"/>
              <a:gd name="connsiteX1" fmla="*/ 9478101 w 9478101"/>
              <a:gd name="connsiteY1" fmla="*/ 2110561 h 3168000"/>
              <a:gd name="connsiteX2" fmla="*/ 9478101 w 9478101"/>
              <a:gd name="connsiteY2" fmla="*/ 3168000 h 3168000"/>
              <a:gd name="connsiteX3" fmla="*/ 8426417 w 9478101"/>
              <a:gd name="connsiteY3" fmla="*/ 3168000 h 3168000"/>
              <a:gd name="connsiteX4" fmla="*/ 4212488 w 9478101"/>
              <a:gd name="connsiteY4" fmla="*/ 2110561 h 3168000"/>
              <a:gd name="connsiteX5" fmla="*/ 5267049 w 9478101"/>
              <a:gd name="connsiteY5" fmla="*/ 2110561 h 3168000"/>
              <a:gd name="connsiteX6" fmla="*/ 5267049 w 9478101"/>
              <a:gd name="connsiteY6" fmla="*/ 3168000 h 3168000"/>
              <a:gd name="connsiteX7" fmla="*/ 4212488 w 9478101"/>
              <a:gd name="connsiteY7" fmla="*/ 3168000 h 3168000"/>
              <a:gd name="connsiteX8" fmla="*/ 6321611 w 9478101"/>
              <a:gd name="connsiteY8" fmla="*/ 0 h 3168000"/>
              <a:gd name="connsiteX9" fmla="*/ 7371856 w 9478101"/>
              <a:gd name="connsiteY9" fmla="*/ 0 h 3168000"/>
              <a:gd name="connsiteX10" fmla="*/ 7371856 w 9478101"/>
              <a:gd name="connsiteY10" fmla="*/ 1053122 h 3168000"/>
              <a:gd name="connsiteX11" fmla="*/ 8426417 w 9478101"/>
              <a:gd name="connsiteY11" fmla="*/ 1053122 h 3168000"/>
              <a:gd name="connsiteX12" fmla="*/ 8426417 w 9478101"/>
              <a:gd name="connsiteY12" fmla="*/ 0 h 3168000"/>
              <a:gd name="connsiteX13" fmla="*/ 9478101 w 9478101"/>
              <a:gd name="connsiteY13" fmla="*/ 0 h 3168000"/>
              <a:gd name="connsiteX14" fmla="*/ 9478101 w 9478101"/>
              <a:gd name="connsiteY14" fmla="*/ 1057439 h 3168000"/>
              <a:gd name="connsiteX15" fmla="*/ 8426417 w 9478101"/>
              <a:gd name="connsiteY15" fmla="*/ 1057439 h 3168000"/>
              <a:gd name="connsiteX16" fmla="*/ 8426417 w 9478101"/>
              <a:gd name="connsiteY16" fmla="*/ 2110561 h 3168000"/>
              <a:gd name="connsiteX17" fmla="*/ 7371856 w 9478101"/>
              <a:gd name="connsiteY17" fmla="*/ 2110561 h 3168000"/>
              <a:gd name="connsiteX18" fmla="*/ 7371856 w 9478101"/>
              <a:gd name="connsiteY18" fmla="*/ 3167999 h 3168000"/>
              <a:gd name="connsiteX19" fmla="*/ 6321611 w 9478101"/>
              <a:gd name="connsiteY19" fmla="*/ 3167999 h 3168000"/>
              <a:gd name="connsiteX20" fmla="*/ 6321611 w 9478101"/>
              <a:gd name="connsiteY20" fmla="*/ 2110561 h 3168000"/>
              <a:gd name="connsiteX21" fmla="*/ 5267050 w 9478101"/>
              <a:gd name="connsiteY21" fmla="*/ 2110561 h 3168000"/>
              <a:gd name="connsiteX22" fmla="*/ 5267050 w 9478101"/>
              <a:gd name="connsiteY22" fmla="*/ 1053122 h 3168000"/>
              <a:gd name="connsiteX23" fmla="*/ 6321611 w 9478101"/>
              <a:gd name="connsiteY23" fmla="*/ 1053122 h 3168000"/>
              <a:gd name="connsiteX24" fmla="*/ 0 w 9478101"/>
              <a:gd name="connsiteY24" fmla="*/ 0 h 3168000"/>
              <a:gd name="connsiteX25" fmla="*/ 1054561 w 9478101"/>
              <a:gd name="connsiteY25" fmla="*/ 0 h 3168000"/>
              <a:gd name="connsiteX26" fmla="*/ 1054561 w 9478101"/>
              <a:gd name="connsiteY26" fmla="*/ 1053122 h 3168000"/>
              <a:gd name="connsiteX27" fmla="*/ 2106244 w 9478101"/>
              <a:gd name="connsiteY27" fmla="*/ 1053122 h 3168000"/>
              <a:gd name="connsiteX28" fmla="*/ 2106244 w 9478101"/>
              <a:gd name="connsiteY28" fmla="*/ 0 h 3168000"/>
              <a:gd name="connsiteX29" fmla="*/ 3160805 w 9478101"/>
              <a:gd name="connsiteY29" fmla="*/ 0 h 3168000"/>
              <a:gd name="connsiteX30" fmla="*/ 3160805 w 9478101"/>
              <a:gd name="connsiteY30" fmla="*/ 1053122 h 3168000"/>
              <a:gd name="connsiteX31" fmla="*/ 4212488 w 9478101"/>
              <a:gd name="connsiteY31" fmla="*/ 1053122 h 3168000"/>
              <a:gd name="connsiteX32" fmla="*/ 4212488 w 9478101"/>
              <a:gd name="connsiteY32" fmla="*/ 0 h 3168000"/>
              <a:gd name="connsiteX33" fmla="*/ 5267049 w 9478101"/>
              <a:gd name="connsiteY33" fmla="*/ 0 h 3168000"/>
              <a:gd name="connsiteX34" fmla="*/ 5267049 w 9478101"/>
              <a:gd name="connsiteY34" fmla="*/ 1057439 h 3168000"/>
              <a:gd name="connsiteX35" fmla="*/ 4212488 w 9478101"/>
              <a:gd name="connsiteY35" fmla="*/ 1057439 h 3168000"/>
              <a:gd name="connsiteX36" fmla="*/ 4212488 w 9478101"/>
              <a:gd name="connsiteY36" fmla="*/ 2110561 h 3168000"/>
              <a:gd name="connsiteX37" fmla="*/ 3160805 w 9478101"/>
              <a:gd name="connsiteY37" fmla="*/ 2110561 h 3168000"/>
              <a:gd name="connsiteX38" fmla="*/ 3160805 w 9478101"/>
              <a:gd name="connsiteY38" fmla="*/ 3167999 h 3168000"/>
              <a:gd name="connsiteX39" fmla="*/ 2106244 w 9478101"/>
              <a:gd name="connsiteY39" fmla="*/ 3167999 h 3168000"/>
              <a:gd name="connsiteX40" fmla="*/ 2106244 w 9478101"/>
              <a:gd name="connsiteY40" fmla="*/ 2110561 h 3168000"/>
              <a:gd name="connsiteX41" fmla="*/ 1054561 w 9478101"/>
              <a:gd name="connsiteY41" fmla="*/ 2110561 h 3168000"/>
              <a:gd name="connsiteX42" fmla="*/ 1054561 w 9478101"/>
              <a:gd name="connsiteY42" fmla="*/ 3167999 h 3168000"/>
              <a:gd name="connsiteX43" fmla="*/ 0 w 9478101"/>
              <a:gd name="connsiteY43" fmla="*/ 3167999 h 31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478101" h="3168000">
                <a:moveTo>
                  <a:pt x="8426417" y="2110561"/>
                </a:moveTo>
                <a:lnTo>
                  <a:pt x="9478101" y="2110561"/>
                </a:lnTo>
                <a:lnTo>
                  <a:pt x="9478101" y="3168000"/>
                </a:lnTo>
                <a:lnTo>
                  <a:pt x="8426417" y="3168000"/>
                </a:lnTo>
                <a:close/>
                <a:moveTo>
                  <a:pt x="4212488" y="2110561"/>
                </a:moveTo>
                <a:lnTo>
                  <a:pt x="5267049" y="2110561"/>
                </a:lnTo>
                <a:lnTo>
                  <a:pt x="5267049" y="3168000"/>
                </a:lnTo>
                <a:lnTo>
                  <a:pt x="4212488" y="3168000"/>
                </a:lnTo>
                <a:close/>
                <a:moveTo>
                  <a:pt x="6321611" y="0"/>
                </a:moveTo>
                <a:lnTo>
                  <a:pt x="7371856" y="0"/>
                </a:lnTo>
                <a:lnTo>
                  <a:pt x="7371856" y="1053122"/>
                </a:lnTo>
                <a:lnTo>
                  <a:pt x="8426417" y="1053122"/>
                </a:lnTo>
                <a:lnTo>
                  <a:pt x="8426417" y="0"/>
                </a:lnTo>
                <a:lnTo>
                  <a:pt x="9478101" y="0"/>
                </a:lnTo>
                <a:lnTo>
                  <a:pt x="9478101" y="1057439"/>
                </a:lnTo>
                <a:lnTo>
                  <a:pt x="8426417" y="1057439"/>
                </a:lnTo>
                <a:lnTo>
                  <a:pt x="8426417" y="2110561"/>
                </a:lnTo>
                <a:lnTo>
                  <a:pt x="7371856" y="2110561"/>
                </a:lnTo>
                <a:lnTo>
                  <a:pt x="7371856" y="3167999"/>
                </a:lnTo>
                <a:lnTo>
                  <a:pt x="6321611" y="3167999"/>
                </a:lnTo>
                <a:lnTo>
                  <a:pt x="6321611" y="2110561"/>
                </a:lnTo>
                <a:lnTo>
                  <a:pt x="5267050" y="2110561"/>
                </a:lnTo>
                <a:lnTo>
                  <a:pt x="5267050" y="1053122"/>
                </a:lnTo>
                <a:lnTo>
                  <a:pt x="6321611" y="1053122"/>
                </a:lnTo>
                <a:close/>
                <a:moveTo>
                  <a:pt x="0" y="0"/>
                </a:moveTo>
                <a:lnTo>
                  <a:pt x="1054561" y="0"/>
                </a:lnTo>
                <a:lnTo>
                  <a:pt x="1054561" y="1053122"/>
                </a:lnTo>
                <a:lnTo>
                  <a:pt x="2106244" y="1053122"/>
                </a:lnTo>
                <a:lnTo>
                  <a:pt x="2106244" y="0"/>
                </a:lnTo>
                <a:lnTo>
                  <a:pt x="3160805" y="0"/>
                </a:lnTo>
                <a:lnTo>
                  <a:pt x="3160805" y="1053122"/>
                </a:lnTo>
                <a:lnTo>
                  <a:pt x="4212488" y="1053122"/>
                </a:lnTo>
                <a:lnTo>
                  <a:pt x="4212488" y="0"/>
                </a:lnTo>
                <a:lnTo>
                  <a:pt x="5267049" y="0"/>
                </a:lnTo>
                <a:lnTo>
                  <a:pt x="5267049" y="1057439"/>
                </a:lnTo>
                <a:lnTo>
                  <a:pt x="4212488" y="1057439"/>
                </a:lnTo>
                <a:lnTo>
                  <a:pt x="4212488" y="2110561"/>
                </a:lnTo>
                <a:lnTo>
                  <a:pt x="3160805" y="2110561"/>
                </a:lnTo>
                <a:lnTo>
                  <a:pt x="3160805" y="3167999"/>
                </a:lnTo>
                <a:lnTo>
                  <a:pt x="2106244" y="3167999"/>
                </a:lnTo>
                <a:lnTo>
                  <a:pt x="2106244" y="2110561"/>
                </a:lnTo>
                <a:lnTo>
                  <a:pt x="1054561" y="2110561"/>
                </a:lnTo>
                <a:lnTo>
                  <a:pt x="1054561" y="3167999"/>
                </a:lnTo>
                <a:lnTo>
                  <a:pt x="0" y="316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867"/>
          </a:p>
        </p:txBody>
      </p:sp>
    </p:spTree>
    <p:extLst>
      <p:ext uri="{BB962C8B-B14F-4D97-AF65-F5344CB8AC3E}">
        <p14:creationId xmlns:p14="http://schemas.microsoft.com/office/powerpoint/2010/main" val="238883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54" rtl="0" eaLnBrk="1" latinLnBrk="0" hangingPunct="1">
        <a:lnSpc>
          <a:spcPct val="85000"/>
        </a:lnSpc>
        <a:spcBef>
          <a:spcPts val="1867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54" rtl="0" eaLnBrk="1" latinLnBrk="0" hangingPunct="1">
        <a:lnSpc>
          <a:spcPct val="85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959976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970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964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679958" indent="-239994" algn="l" defTabSz="914354" rtl="0" eaLnBrk="1" latinLnBrk="0" hangingPunct="1">
        <a:lnSpc>
          <a:spcPct val="85000"/>
        </a:lnSpc>
        <a:spcBef>
          <a:spcPts val="533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14354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▪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199970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1439964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1679958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1919952" indent="-239994" algn="l" defTabSz="914354" rtl="0" eaLnBrk="1" latinLnBrk="0" hangingPunct="1">
        <a:lnSpc>
          <a:spcPct val="8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D56C6-A071-4739-BAE6-46F536543C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 b="7986"/>
          <a:stretch/>
        </p:blipFill>
        <p:spPr>
          <a:xfrm>
            <a:off x="8094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3EFDEE-4A45-4900-B8D6-4D967887EFA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816000"/>
            <a:ext cx="10967694" cy="1728000"/>
          </a:xfrm>
        </p:spPr>
        <p:txBody>
          <a:bodyPr/>
          <a:lstStyle/>
          <a:p>
            <a:r>
              <a:rPr lang="fr-CA" sz="4800" b="0">
                <a:latin typeface="Arial" panose="020B0604020202020204" pitchFamily="34" charset="0"/>
                <a:cs typeface="Arial" panose="020B0604020202020204" pitchFamily="34" charset="0"/>
              </a:rPr>
              <a:t>L’avenir de l’Office de commercialisation du poisson d’eau douce</a:t>
            </a:r>
            <a:br>
              <a:rPr lang="fr-CA" sz="4800" b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200" b="0">
                <a:latin typeface="Arial" panose="020B0604020202020204" pitchFamily="34" charset="0"/>
                <a:cs typeface="Arial" panose="020B0604020202020204" pitchFamily="34" charset="0"/>
              </a:rPr>
              <a:t>Mobilisation 2017</a:t>
            </a:r>
            <a:endParaRPr lang="fr-CA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AC24E-A3DA-4607-ABBB-FE9709C31AEE}"/>
              </a:ext>
            </a:extLst>
          </p:cNvPr>
          <p:cNvCxnSpPr>
            <a:cxnSpLocks/>
          </p:cNvCxnSpPr>
          <p:nvPr/>
        </p:nvCxnSpPr>
        <p:spPr>
          <a:xfrm>
            <a:off x="720000" y="681640"/>
            <a:ext cx="107681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065AE-4CBD-4D42-BDA8-9ED02151E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252553"/>
            <a:ext cx="1080655" cy="29472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F451FEF-D7E9-46C7-B772-17922958D1E8}"/>
              </a:ext>
            </a:extLst>
          </p:cNvPr>
          <p:cNvSpPr txBox="1">
            <a:spLocks/>
          </p:cNvSpPr>
          <p:nvPr/>
        </p:nvSpPr>
        <p:spPr bwMode="gray">
          <a:xfrm>
            <a:off x="720000" y="4518424"/>
            <a:ext cx="8008364" cy="17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fr-CA" sz="2400" b="0">
                <a:latin typeface="Arial" panose="020B0604020202020204" pitchFamily="34" charset="0"/>
                <a:cs typeface="Arial" panose="020B0604020202020204" pitchFamily="34" charset="0"/>
              </a:rPr>
              <a:t>Presenté par Hill+Knowlton Stratégies</a:t>
            </a:r>
          </a:p>
          <a:p>
            <a:pPr>
              <a:buFontTx/>
            </a:pPr>
            <a:r>
              <a:rPr lang="fr-CA" sz="2400" b="0">
                <a:latin typeface="Arial" panose="020B0604020202020204" pitchFamily="34" charset="0"/>
                <a:cs typeface="Arial" panose="020B0604020202020204" pitchFamily="34" charset="0"/>
              </a:rPr>
              <a:t>Décembre 2017</a:t>
            </a:r>
          </a:p>
        </p:txBody>
      </p:sp>
    </p:spTree>
    <p:extLst>
      <p:ext uri="{BB962C8B-B14F-4D97-AF65-F5344CB8AC3E}">
        <p14:creationId xmlns:p14="http://schemas.microsoft.com/office/powerpoint/2010/main" val="329527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3ED1585-A486-4CE8-9A10-DBEADD0795D5}"/>
              </a:ext>
            </a:extLst>
          </p:cNvPr>
          <p:cNvSpPr>
            <a:spLocks/>
          </p:cNvSpPr>
          <p:nvPr/>
        </p:nvSpPr>
        <p:spPr bwMode="auto">
          <a:xfrm>
            <a:off x="10191750" y="4541319"/>
            <a:ext cx="1260166" cy="1764231"/>
          </a:xfrm>
          <a:custGeom>
            <a:avLst/>
            <a:gdLst>
              <a:gd name="T0" fmla="*/ 783 w 909"/>
              <a:gd name="T1" fmla="*/ 549 h 1188"/>
              <a:gd name="T2" fmla="*/ 783 w 909"/>
              <a:gd name="T3" fmla="*/ 549 h 1188"/>
              <a:gd name="T4" fmla="*/ 870 w 909"/>
              <a:gd name="T5" fmla="*/ 576 h 1188"/>
              <a:gd name="T6" fmla="*/ 884 w 909"/>
              <a:gd name="T7" fmla="*/ 580 h 1188"/>
              <a:gd name="T8" fmla="*/ 896 w 909"/>
              <a:gd name="T9" fmla="*/ 577 h 1188"/>
              <a:gd name="T10" fmla="*/ 909 w 909"/>
              <a:gd name="T11" fmla="*/ 555 h 1188"/>
              <a:gd name="T12" fmla="*/ 909 w 909"/>
              <a:gd name="T13" fmla="*/ 354 h 1188"/>
              <a:gd name="T14" fmla="*/ 833 w 909"/>
              <a:gd name="T15" fmla="*/ 278 h 1188"/>
              <a:gd name="T16" fmla="*/ 599 w 909"/>
              <a:gd name="T17" fmla="*/ 278 h 1188"/>
              <a:gd name="T18" fmla="*/ 577 w 909"/>
              <a:gd name="T19" fmla="*/ 264 h 1188"/>
              <a:gd name="T20" fmla="*/ 579 w 909"/>
              <a:gd name="T21" fmla="*/ 238 h 1188"/>
              <a:gd name="T22" fmla="*/ 606 w 909"/>
              <a:gd name="T23" fmla="*/ 152 h 1188"/>
              <a:gd name="T24" fmla="*/ 454 w 909"/>
              <a:gd name="T25" fmla="*/ 0 h 1188"/>
              <a:gd name="T26" fmla="*/ 303 w 909"/>
              <a:gd name="T27" fmla="*/ 152 h 1188"/>
              <a:gd name="T28" fmla="*/ 330 w 909"/>
              <a:gd name="T29" fmla="*/ 238 h 1188"/>
              <a:gd name="T30" fmla="*/ 332 w 909"/>
              <a:gd name="T31" fmla="*/ 264 h 1188"/>
              <a:gd name="T32" fmla="*/ 309 w 909"/>
              <a:gd name="T33" fmla="*/ 278 h 1188"/>
              <a:gd name="T34" fmla="*/ 75 w 909"/>
              <a:gd name="T35" fmla="*/ 278 h 1188"/>
              <a:gd name="T36" fmla="*/ 0 w 909"/>
              <a:gd name="T37" fmla="*/ 354 h 1188"/>
              <a:gd name="T38" fmla="*/ 0 w 909"/>
              <a:gd name="T39" fmla="*/ 555 h 1188"/>
              <a:gd name="T40" fmla="*/ 13 w 909"/>
              <a:gd name="T41" fmla="*/ 577 h 1188"/>
              <a:gd name="T42" fmla="*/ 25 w 909"/>
              <a:gd name="T43" fmla="*/ 580 h 1188"/>
              <a:gd name="T44" fmla="*/ 39 w 909"/>
              <a:gd name="T45" fmla="*/ 576 h 1188"/>
              <a:gd name="T46" fmla="*/ 126 w 909"/>
              <a:gd name="T47" fmla="*/ 549 h 1188"/>
              <a:gd name="T48" fmla="*/ 284 w 909"/>
              <a:gd name="T49" fmla="*/ 707 h 1188"/>
              <a:gd name="T50" fmla="*/ 126 w 909"/>
              <a:gd name="T51" fmla="*/ 865 h 1188"/>
              <a:gd name="T52" fmla="*/ 39 w 909"/>
              <a:gd name="T53" fmla="*/ 839 h 1188"/>
              <a:gd name="T54" fmla="*/ 25 w 909"/>
              <a:gd name="T55" fmla="*/ 835 h 1188"/>
              <a:gd name="T56" fmla="*/ 13 w 909"/>
              <a:gd name="T57" fmla="*/ 838 h 1188"/>
              <a:gd name="T58" fmla="*/ 0 w 909"/>
              <a:gd name="T59" fmla="*/ 860 h 1188"/>
              <a:gd name="T60" fmla="*/ 0 w 909"/>
              <a:gd name="T61" fmla="*/ 1112 h 1188"/>
              <a:gd name="T62" fmla="*/ 75 w 909"/>
              <a:gd name="T63" fmla="*/ 1188 h 1188"/>
              <a:gd name="T64" fmla="*/ 302 w 909"/>
              <a:gd name="T65" fmla="*/ 1188 h 1188"/>
              <a:gd name="T66" fmla="*/ 324 w 909"/>
              <a:gd name="T67" fmla="*/ 1174 h 1188"/>
              <a:gd name="T68" fmla="*/ 323 w 909"/>
              <a:gd name="T69" fmla="*/ 1148 h 1188"/>
              <a:gd name="T70" fmla="*/ 296 w 909"/>
              <a:gd name="T71" fmla="*/ 1061 h 1188"/>
              <a:gd name="T72" fmla="*/ 454 w 909"/>
              <a:gd name="T73" fmla="*/ 903 h 1188"/>
              <a:gd name="T74" fmla="*/ 612 w 909"/>
              <a:gd name="T75" fmla="*/ 1061 h 1188"/>
              <a:gd name="T76" fmla="*/ 586 w 909"/>
              <a:gd name="T77" fmla="*/ 1148 h 1188"/>
              <a:gd name="T78" fmla="*/ 585 w 909"/>
              <a:gd name="T79" fmla="*/ 1174 h 1188"/>
              <a:gd name="T80" fmla="*/ 607 w 909"/>
              <a:gd name="T81" fmla="*/ 1188 h 1188"/>
              <a:gd name="T82" fmla="*/ 833 w 909"/>
              <a:gd name="T83" fmla="*/ 1188 h 1188"/>
              <a:gd name="T84" fmla="*/ 909 w 909"/>
              <a:gd name="T85" fmla="*/ 1112 h 1188"/>
              <a:gd name="T86" fmla="*/ 909 w 909"/>
              <a:gd name="T87" fmla="*/ 860 h 1188"/>
              <a:gd name="T88" fmla="*/ 896 w 909"/>
              <a:gd name="T89" fmla="*/ 838 h 1188"/>
              <a:gd name="T90" fmla="*/ 884 w 909"/>
              <a:gd name="T91" fmla="*/ 835 h 1188"/>
              <a:gd name="T92" fmla="*/ 870 w 909"/>
              <a:gd name="T93" fmla="*/ 839 h 1188"/>
              <a:gd name="T94" fmla="*/ 783 w 909"/>
              <a:gd name="T95" fmla="*/ 865 h 1188"/>
              <a:gd name="T96" fmla="*/ 625 w 909"/>
              <a:gd name="T97" fmla="*/ 707 h 1188"/>
              <a:gd name="T98" fmla="*/ 783 w 909"/>
              <a:gd name="T99" fmla="*/ 549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9" h="1188">
                <a:moveTo>
                  <a:pt x="783" y="549"/>
                </a:moveTo>
                <a:lnTo>
                  <a:pt x="783" y="549"/>
                </a:lnTo>
                <a:cubicBezTo>
                  <a:pt x="814" y="549"/>
                  <a:pt x="844" y="559"/>
                  <a:pt x="870" y="576"/>
                </a:cubicBezTo>
                <a:cubicBezTo>
                  <a:pt x="874" y="579"/>
                  <a:pt x="879" y="580"/>
                  <a:pt x="884" y="580"/>
                </a:cubicBezTo>
                <a:cubicBezTo>
                  <a:pt x="888" y="580"/>
                  <a:pt x="892" y="579"/>
                  <a:pt x="896" y="577"/>
                </a:cubicBezTo>
                <a:cubicBezTo>
                  <a:pt x="904" y="573"/>
                  <a:pt x="909" y="564"/>
                  <a:pt x="909" y="555"/>
                </a:cubicBezTo>
                <a:lnTo>
                  <a:pt x="909" y="354"/>
                </a:lnTo>
                <a:cubicBezTo>
                  <a:pt x="909" y="312"/>
                  <a:pt x="875" y="278"/>
                  <a:pt x="833" y="278"/>
                </a:cubicBezTo>
                <a:lnTo>
                  <a:pt x="599" y="278"/>
                </a:lnTo>
                <a:cubicBezTo>
                  <a:pt x="590" y="278"/>
                  <a:pt x="581" y="273"/>
                  <a:pt x="577" y="264"/>
                </a:cubicBezTo>
                <a:cubicBezTo>
                  <a:pt x="573" y="256"/>
                  <a:pt x="573" y="246"/>
                  <a:pt x="579" y="238"/>
                </a:cubicBezTo>
                <a:cubicBezTo>
                  <a:pt x="596" y="213"/>
                  <a:pt x="606" y="183"/>
                  <a:pt x="606" y="152"/>
                </a:cubicBezTo>
                <a:cubicBezTo>
                  <a:pt x="606" y="68"/>
                  <a:pt x="538" y="0"/>
                  <a:pt x="454" y="0"/>
                </a:cubicBezTo>
                <a:cubicBezTo>
                  <a:pt x="371" y="0"/>
                  <a:pt x="303" y="68"/>
                  <a:pt x="303" y="152"/>
                </a:cubicBezTo>
                <a:cubicBezTo>
                  <a:pt x="303" y="183"/>
                  <a:pt x="312" y="213"/>
                  <a:pt x="330" y="238"/>
                </a:cubicBezTo>
                <a:cubicBezTo>
                  <a:pt x="335" y="246"/>
                  <a:pt x="336" y="256"/>
                  <a:pt x="332" y="264"/>
                </a:cubicBezTo>
                <a:cubicBezTo>
                  <a:pt x="327" y="273"/>
                  <a:pt x="319" y="278"/>
                  <a:pt x="309" y="278"/>
                </a:cubicBezTo>
                <a:lnTo>
                  <a:pt x="75" y="278"/>
                </a:lnTo>
                <a:cubicBezTo>
                  <a:pt x="33" y="278"/>
                  <a:pt x="0" y="312"/>
                  <a:pt x="0" y="354"/>
                </a:cubicBezTo>
                <a:lnTo>
                  <a:pt x="0" y="555"/>
                </a:lnTo>
                <a:cubicBezTo>
                  <a:pt x="0" y="564"/>
                  <a:pt x="5" y="573"/>
                  <a:pt x="13" y="577"/>
                </a:cubicBezTo>
                <a:cubicBezTo>
                  <a:pt x="17" y="579"/>
                  <a:pt x="21" y="580"/>
                  <a:pt x="25" y="580"/>
                </a:cubicBezTo>
                <a:cubicBezTo>
                  <a:pt x="30" y="580"/>
                  <a:pt x="35" y="579"/>
                  <a:pt x="39" y="576"/>
                </a:cubicBezTo>
                <a:cubicBezTo>
                  <a:pt x="65" y="559"/>
                  <a:pt x="95" y="549"/>
                  <a:pt x="126" y="549"/>
                </a:cubicBezTo>
                <a:cubicBezTo>
                  <a:pt x="213" y="549"/>
                  <a:pt x="284" y="620"/>
                  <a:pt x="284" y="707"/>
                </a:cubicBezTo>
                <a:cubicBezTo>
                  <a:pt x="284" y="794"/>
                  <a:pt x="213" y="865"/>
                  <a:pt x="126" y="865"/>
                </a:cubicBezTo>
                <a:cubicBezTo>
                  <a:pt x="95" y="865"/>
                  <a:pt x="65" y="856"/>
                  <a:pt x="39" y="839"/>
                </a:cubicBezTo>
                <a:cubicBezTo>
                  <a:pt x="35" y="836"/>
                  <a:pt x="30" y="835"/>
                  <a:pt x="25" y="835"/>
                </a:cubicBezTo>
                <a:cubicBezTo>
                  <a:pt x="21" y="835"/>
                  <a:pt x="17" y="836"/>
                  <a:pt x="13" y="838"/>
                </a:cubicBezTo>
                <a:cubicBezTo>
                  <a:pt x="5" y="842"/>
                  <a:pt x="0" y="851"/>
                  <a:pt x="0" y="860"/>
                </a:cubicBezTo>
                <a:lnTo>
                  <a:pt x="0" y="1112"/>
                </a:lnTo>
                <a:cubicBezTo>
                  <a:pt x="0" y="1153"/>
                  <a:pt x="33" y="1188"/>
                  <a:pt x="75" y="1188"/>
                </a:cubicBezTo>
                <a:lnTo>
                  <a:pt x="302" y="1188"/>
                </a:lnTo>
                <a:cubicBezTo>
                  <a:pt x="311" y="1188"/>
                  <a:pt x="319" y="1182"/>
                  <a:pt x="324" y="1174"/>
                </a:cubicBezTo>
                <a:cubicBezTo>
                  <a:pt x="328" y="1166"/>
                  <a:pt x="328" y="1156"/>
                  <a:pt x="323" y="1148"/>
                </a:cubicBezTo>
                <a:cubicBezTo>
                  <a:pt x="305" y="1122"/>
                  <a:pt x="296" y="1092"/>
                  <a:pt x="296" y="1061"/>
                </a:cubicBezTo>
                <a:cubicBezTo>
                  <a:pt x="296" y="974"/>
                  <a:pt x="367" y="903"/>
                  <a:pt x="454" y="903"/>
                </a:cubicBezTo>
                <a:cubicBezTo>
                  <a:pt x="541" y="903"/>
                  <a:pt x="612" y="974"/>
                  <a:pt x="612" y="1061"/>
                </a:cubicBezTo>
                <a:cubicBezTo>
                  <a:pt x="612" y="1092"/>
                  <a:pt x="603" y="1122"/>
                  <a:pt x="586" y="1148"/>
                </a:cubicBezTo>
                <a:cubicBezTo>
                  <a:pt x="581" y="1156"/>
                  <a:pt x="580" y="1166"/>
                  <a:pt x="585" y="1174"/>
                </a:cubicBezTo>
                <a:cubicBezTo>
                  <a:pt x="589" y="1182"/>
                  <a:pt x="598" y="1188"/>
                  <a:pt x="607" y="1188"/>
                </a:cubicBezTo>
                <a:lnTo>
                  <a:pt x="833" y="1188"/>
                </a:lnTo>
                <a:cubicBezTo>
                  <a:pt x="875" y="1188"/>
                  <a:pt x="909" y="1153"/>
                  <a:pt x="909" y="1112"/>
                </a:cubicBezTo>
                <a:lnTo>
                  <a:pt x="909" y="860"/>
                </a:lnTo>
                <a:cubicBezTo>
                  <a:pt x="909" y="851"/>
                  <a:pt x="904" y="842"/>
                  <a:pt x="896" y="838"/>
                </a:cubicBezTo>
                <a:cubicBezTo>
                  <a:pt x="892" y="836"/>
                  <a:pt x="888" y="835"/>
                  <a:pt x="884" y="835"/>
                </a:cubicBezTo>
                <a:cubicBezTo>
                  <a:pt x="879" y="835"/>
                  <a:pt x="874" y="836"/>
                  <a:pt x="870" y="839"/>
                </a:cubicBezTo>
                <a:cubicBezTo>
                  <a:pt x="844" y="856"/>
                  <a:pt x="814" y="865"/>
                  <a:pt x="783" y="865"/>
                </a:cubicBezTo>
                <a:cubicBezTo>
                  <a:pt x="696" y="865"/>
                  <a:pt x="625" y="794"/>
                  <a:pt x="625" y="707"/>
                </a:cubicBezTo>
                <a:cubicBezTo>
                  <a:pt x="625" y="620"/>
                  <a:pt x="696" y="549"/>
                  <a:pt x="783" y="54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26FB10-3E42-48E3-B1D7-A7DB65F0F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r="21557" b="3384"/>
          <a:stretch/>
        </p:blipFill>
        <p:spPr>
          <a:xfrm>
            <a:off x="5850063" y="1075765"/>
            <a:ext cx="2520000" cy="2497979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8B8635-55C7-4947-B3FE-2F6A3A8C39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r="15068"/>
          <a:stretch/>
        </p:blipFill>
        <p:spPr>
          <a:xfrm>
            <a:off x="1268791" y="1075764"/>
            <a:ext cx="2520001" cy="2508064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Prochaines étapes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2F03C-DF8D-49A8-836E-D3E463CC963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928100" y="888000"/>
            <a:ext cx="2679699" cy="52810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000" dirty="0"/>
              <a:t>Pêches et Océans Canada est résolue à encourager une industrie de la pêche en </a:t>
            </a:r>
            <a:r>
              <a:rPr lang="fr-CA" sz="2400" b="1" dirty="0">
                <a:solidFill>
                  <a:schemeClr val="accent5"/>
                </a:solidFill>
              </a:rPr>
              <a:t>travaillant de concert avec les pêcheurs</a:t>
            </a:r>
            <a:r>
              <a:rPr lang="fr-CA" sz="20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/>
              <a:t>Elle </a:t>
            </a:r>
            <a:r>
              <a:rPr lang="fr-CA" sz="2400" b="1" dirty="0">
                <a:solidFill>
                  <a:schemeClr val="accent1"/>
                </a:solidFill>
              </a:rPr>
              <a:t>poursuivra la discussion </a:t>
            </a:r>
            <a:r>
              <a:rPr lang="fr-CA" sz="2000" dirty="0"/>
              <a:t>sur l’avenir de l’OCPED avec les pêcheurs et les parties prenantes.</a:t>
            </a:r>
          </a:p>
          <a:p>
            <a:endParaRPr lang="en-CA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56C8ED-0000-44E9-90F6-EBE5B775B7DA}"/>
              </a:ext>
            </a:extLst>
          </p:cNvPr>
          <p:cNvSpPr/>
          <p:nvPr/>
        </p:nvSpPr>
        <p:spPr>
          <a:xfrm>
            <a:off x="1268792" y="1074526"/>
            <a:ext cx="2520000" cy="2520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04DDD-DB37-42ED-B2D5-45AA4362ABA3}"/>
              </a:ext>
            </a:extLst>
          </p:cNvPr>
          <p:cNvSpPr txBox="1"/>
          <p:nvPr/>
        </p:nvSpPr>
        <p:spPr>
          <a:xfrm>
            <a:off x="1479106" y="1786384"/>
            <a:ext cx="2099510" cy="1098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2800" dirty="0">
                <a:solidFill>
                  <a:schemeClr val="bg1"/>
                </a:solidFill>
              </a:rPr>
              <a:t>Travailler de concert avec les pêcheurs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8A6752-ADD9-4053-BE9E-7C0BA80E3ADF}"/>
              </a:ext>
            </a:extLst>
          </p:cNvPr>
          <p:cNvSpPr/>
          <p:nvPr/>
        </p:nvSpPr>
        <p:spPr>
          <a:xfrm>
            <a:off x="5850063" y="1063829"/>
            <a:ext cx="2520000" cy="252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9F27D-2EE5-4FF8-BCCE-FCDCBF49BB70}"/>
              </a:ext>
            </a:extLst>
          </p:cNvPr>
          <p:cNvSpPr txBox="1"/>
          <p:nvPr/>
        </p:nvSpPr>
        <p:spPr>
          <a:xfrm>
            <a:off x="6060308" y="1603257"/>
            <a:ext cx="2099510" cy="1465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2800" dirty="0">
                <a:solidFill>
                  <a:schemeClr val="bg1"/>
                </a:solidFill>
              </a:rPr>
              <a:t>Travailler de concert avec les peuples autochtones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DAC308-4E24-4330-B9D1-F86D2A634D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4499" r="21554" b="7023"/>
          <a:stretch/>
        </p:blipFill>
        <p:spPr>
          <a:xfrm>
            <a:off x="3524142" y="3616472"/>
            <a:ext cx="2520001" cy="2541480"/>
          </a:xfrm>
          <a:prstGeom prst="ellipse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F37B02-76F0-40F7-83A5-BEBDE71898F5}"/>
              </a:ext>
            </a:extLst>
          </p:cNvPr>
          <p:cNvSpPr/>
          <p:nvPr/>
        </p:nvSpPr>
        <p:spPr>
          <a:xfrm>
            <a:off x="3522454" y="3616471"/>
            <a:ext cx="2526967" cy="2531149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15DE5-3A5D-4DB5-AE45-FD22EEB1331C}"/>
              </a:ext>
            </a:extLst>
          </p:cNvPr>
          <p:cNvSpPr txBox="1"/>
          <p:nvPr/>
        </p:nvSpPr>
        <p:spPr>
          <a:xfrm>
            <a:off x="3734387" y="4316467"/>
            <a:ext cx="2099510" cy="1098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2800" dirty="0">
                <a:solidFill>
                  <a:schemeClr val="bg1"/>
                </a:solidFill>
              </a:rPr>
              <a:t>Une collaboration plus étendue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F976252-23D0-4A2C-B9A6-863194CD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000" y="6488088"/>
            <a:ext cx="480000" cy="144000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4793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575004E-364F-4147-84AD-E7EFE27EF5C4}"/>
              </a:ext>
            </a:extLst>
          </p:cNvPr>
          <p:cNvGrpSpPr/>
          <p:nvPr/>
        </p:nvGrpSpPr>
        <p:grpSpPr>
          <a:xfrm>
            <a:off x="10012680" y="4947887"/>
            <a:ext cx="1608568" cy="1437198"/>
            <a:chOff x="4953000" y="1243013"/>
            <a:chExt cx="260351" cy="184150"/>
          </a:xfrm>
          <a:solidFill>
            <a:schemeClr val="bg2">
              <a:alpha val="50000"/>
            </a:schemeClr>
          </a:solidFill>
        </p:grpSpPr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B0F7B477-7E7D-42DA-AC18-66566E9E3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270000"/>
              <a:ext cx="214313" cy="134938"/>
            </a:xfrm>
            <a:custGeom>
              <a:avLst/>
              <a:gdLst>
                <a:gd name="T0" fmla="*/ 124 w 1031"/>
                <a:gd name="T1" fmla="*/ 322 h 644"/>
                <a:gd name="T2" fmla="*/ 124 w 1031"/>
                <a:gd name="T3" fmla="*/ 322 h 644"/>
                <a:gd name="T4" fmla="*/ 515 w 1031"/>
                <a:gd name="T5" fmla="*/ 532 h 644"/>
                <a:gd name="T6" fmla="*/ 906 w 1031"/>
                <a:gd name="T7" fmla="*/ 322 h 644"/>
                <a:gd name="T8" fmla="*/ 515 w 1031"/>
                <a:gd name="T9" fmla="*/ 112 h 644"/>
                <a:gd name="T10" fmla="*/ 124 w 1031"/>
                <a:gd name="T11" fmla="*/ 322 h 644"/>
                <a:gd name="T12" fmla="*/ 124 w 1031"/>
                <a:gd name="T13" fmla="*/ 322 h 644"/>
                <a:gd name="T14" fmla="*/ 515 w 1031"/>
                <a:gd name="T15" fmla="*/ 644 h 644"/>
                <a:gd name="T16" fmla="*/ 515 w 1031"/>
                <a:gd name="T17" fmla="*/ 644 h 644"/>
                <a:gd name="T18" fmla="*/ 10 w 1031"/>
                <a:gd name="T19" fmla="*/ 350 h 644"/>
                <a:gd name="T20" fmla="*/ 10 w 1031"/>
                <a:gd name="T21" fmla="*/ 294 h 644"/>
                <a:gd name="T22" fmla="*/ 515 w 1031"/>
                <a:gd name="T23" fmla="*/ 0 h 644"/>
                <a:gd name="T24" fmla="*/ 1021 w 1031"/>
                <a:gd name="T25" fmla="*/ 294 h 644"/>
                <a:gd name="T26" fmla="*/ 1021 w 1031"/>
                <a:gd name="T27" fmla="*/ 350 h 644"/>
                <a:gd name="T28" fmla="*/ 515 w 1031"/>
                <a:gd name="T29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1" h="644">
                  <a:moveTo>
                    <a:pt x="124" y="322"/>
                  </a:moveTo>
                  <a:lnTo>
                    <a:pt x="124" y="322"/>
                  </a:lnTo>
                  <a:cubicBezTo>
                    <a:pt x="211" y="452"/>
                    <a:pt x="358" y="532"/>
                    <a:pt x="515" y="532"/>
                  </a:cubicBezTo>
                  <a:cubicBezTo>
                    <a:pt x="673" y="532"/>
                    <a:pt x="820" y="452"/>
                    <a:pt x="906" y="322"/>
                  </a:cubicBezTo>
                  <a:cubicBezTo>
                    <a:pt x="820" y="192"/>
                    <a:pt x="673" y="112"/>
                    <a:pt x="515" y="112"/>
                  </a:cubicBezTo>
                  <a:cubicBezTo>
                    <a:pt x="358" y="112"/>
                    <a:pt x="211" y="192"/>
                    <a:pt x="124" y="322"/>
                  </a:cubicBezTo>
                  <a:lnTo>
                    <a:pt x="124" y="322"/>
                  </a:lnTo>
                  <a:close/>
                  <a:moveTo>
                    <a:pt x="515" y="644"/>
                  </a:moveTo>
                  <a:lnTo>
                    <a:pt x="515" y="644"/>
                  </a:lnTo>
                  <a:cubicBezTo>
                    <a:pt x="307" y="644"/>
                    <a:pt x="113" y="531"/>
                    <a:pt x="10" y="350"/>
                  </a:cubicBezTo>
                  <a:cubicBezTo>
                    <a:pt x="0" y="332"/>
                    <a:pt x="0" y="311"/>
                    <a:pt x="10" y="294"/>
                  </a:cubicBezTo>
                  <a:cubicBezTo>
                    <a:pt x="113" y="112"/>
                    <a:pt x="307" y="0"/>
                    <a:pt x="515" y="0"/>
                  </a:cubicBezTo>
                  <a:cubicBezTo>
                    <a:pt x="724" y="0"/>
                    <a:pt x="917" y="112"/>
                    <a:pt x="1021" y="294"/>
                  </a:cubicBezTo>
                  <a:cubicBezTo>
                    <a:pt x="1031" y="311"/>
                    <a:pt x="1031" y="332"/>
                    <a:pt x="1021" y="350"/>
                  </a:cubicBezTo>
                  <a:cubicBezTo>
                    <a:pt x="917" y="531"/>
                    <a:pt x="724" y="644"/>
                    <a:pt x="515" y="6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B7F694AD-0B39-419F-BDD2-63A0685AA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0" y="1279525"/>
              <a:ext cx="73025" cy="114300"/>
            </a:xfrm>
            <a:custGeom>
              <a:avLst/>
              <a:gdLst>
                <a:gd name="T0" fmla="*/ 112 w 349"/>
                <a:gd name="T1" fmla="*/ 157 h 547"/>
                <a:gd name="T2" fmla="*/ 112 w 349"/>
                <a:gd name="T3" fmla="*/ 157 h 547"/>
                <a:gd name="T4" fmla="*/ 112 w 349"/>
                <a:gd name="T5" fmla="*/ 393 h 547"/>
                <a:gd name="T6" fmla="*/ 225 w 349"/>
                <a:gd name="T7" fmla="*/ 275 h 547"/>
                <a:gd name="T8" fmla="*/ 112 w 349"/>
                <a:gd name="T9" fmla="*/ 157 h 547"/>
                <a:gd name="T10" fmla="*/ 112 w 349"/>
                <a:gd name="T11" fmla="*/ 157 h 547"/>
                <a:gd name="T12" fmla="*/ 56 w 349"/>
                <a:gd name="T13" fmla="*/ 547 h 547"/>
                <a:gd name="T14" fmla="*/ 56 w 349"/>
                <a:gd name="T15" fmla="*/ 547 h 547"/>
                <a:gd name="T16" fmla="*/ 25 w 349"/>
                <a:gd name="T17" fmla="*/ 539 h 547"/>
                <a:gd name="T18" fmla="*/ 0 w 349"/>
                <a:gd name="T19" fmla="*/ 491 h 547"/>
                <a:gd name="T20" fmla="*/ 0 w 349"/>
                <a:gd name="T21" fmla="*/ 59 h 547"/>
                <a:gd name="T22" fmla="*/ 25 w 349"/>
                <a:gd name="T23" fmla="*/ 11 h 547"/>
                <a:gd name="T24" fmla="*/ 79 w 349"/>
                <a:gd name="T25" fmla="*/ 8 h 547"/>
                <a:gd name="T26" fmla="*/ 339 w 349"/>
                <a:gd name="T27" fmla="*/ 247 h 547"/>
                <a:gd name="T28" fmla="*/ 339 w 349"/>
                <a:gd name="T29" fmla="*/ 303 h 547"/>
                <a:gd name="T30" fmla="*/ 79 w 349"/>
                <a:gd name="T31" fmla="*/ 542 h 547"/>
                <a:gd name="T32" fmla="*/ 56 w 349"/>
                <a:gd name="T33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9" h="547">
                  <a:moveTo>
                    <a:pt x="112" y="157"/>
                  </a:moveTo>
                  <a:lnTo>
                    <a:pt x="112" y="157"/>
                  </a:lnTo>
                  <a:lnTo>
                    <a:pt x="112" y="393"/>
                  </a:lnTo>
                  <a:cubicBezTo>
                    <a:pt x="156" y="361"/>
                    <a:pt x="194" y="321"/>
                    <a:pt x="225" y="275"/>
                  </a:cubicBezTo>
                  <a:cubicBezTo>
                    <a:pt x="194" y="229"/>
                    <a:pt x="156" y="189"/>
                    <a:pt x="112" y="157"/>
                  </a:cubicBezTo>
                  <a:lnTo>
                    <a:pt x="112" y="157"/>
                  </a:lnTo>
                  <a:close/>
                  <a:moveTo>
                    <a:pt x="56" y="547"/>
                  </a:moveTo>
                  <a:lnTo>
                    <a:pt x="56" y="547"/>
                  </a:lnTo>
                  <a:cubicBezTo>
                    <a:pt x="45" y="547"/>
                    <a:pt x="35" y="544"/>
                    <a:pt x="25" y="539"/>
                  </a:cubicBezTo>
                  <a:cubicBezTo>
                    <a:pt x="9" y="528"/>
                    <a:pt x="0" y="510"/>
                    <a:pt x="0" y="491"/>
                  </a:cubicBezTo>
                  <a:lnTo>
                    <a:pt x="0" y="59"/>
                  </a:lnTo>
                  <a:cubicBezTo>
                    <a:pt x="0" y="40"/>
                    <a:pt x="9" y="22"/>
                    <a:pt x="25" y="11"/>
                  </a:cubicBezTo>
                  <a:cubicBezTo>
                    <a:pt x="42" y="1"/>
                    <a:pt x="62" y="0"/>
                    <a:pt x="79" y="8"/>
                  </a:cubicBezTo>
                  <a:cubicBezTo>
                    <a:pt x="190" y="60"/>
                    <a:pt x="280" y="142"/>
                    <a:pt x="339" y="247"/>
                  </a:cubicBezTo>
                  <a:cubicBezTo>
                    <a:pt x="349" y="264"/>
                    <a:pt x="349" y="285"/>
                    <a:pt x="339" y="303"/>
                  </a:cubicBezTo>
                  <a:cubicBezTo>
                    <a:pt x="280" y="408"/>
                    <a:pt x="190" y="490"/>
                    <a:pt x="79" y="542"/>
                  </a:cubicBezTo>
                  <a:cubicBezTo>
                    <a:pt x="72" y="546"/>
                    <a:pt x="64" y="547"/>
                    <a:pt x="56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C0474E0-4C2E-402F-8C5D-C3E99ECC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38" y="1323975"/>
              <a:ext cx="17463" cy="19050"/>
            </a:xfrm>
            <a:custGeom>
              <a:avLst/>
              <a:gdLst>
                <a:gd name="T0" fmla="*/ 44 w 89"/>
                <a:gd name="T1" fmla="*/ 0 h 89"/>
                <a:gd name="T2" fmla="*/ 44 w 89"/>
                <a:gd name="T3" fmla="*/ 0 h 89"/>
                <a:gd name="T4" fmla="*/ 0 w 89"/>
                <a:gd name="T5" fmla="*/ 44 h 89"/>
                <a:gd name="T6" fmla="*/ 44 w 89"/>
                <a:gd name="T7" fmla="*/ 89 h 89"/>
                <a:gd name="T8" fmla="*/ 89 w 89"/>
                <a:gd name="T9" fmla="*/ 44 h 89"/>
                <a:gd name="T10" fmla="*/ 44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44" y="0"/>
                  </a:moveTo>
                  <a:lnTo>
                    <a:pt x="44" y="0"/>
                  </a:lnTo>
                  <a:cubicBezTo>
                    <a:pt x="20" y="0"/>
                    <a:pt x="0" y="20"/>
                    <a:pt x="0" y="44"/>
                  </a:cubicBezTo>
                  <a:cubicBezTo>
                    <a:pt x="0" y="69"/>
                    <a:pt x="20" y="89"/>
                    <a:pt x="44" y="89"/>
                  </a:cubicBezTo>
                  <a:cubicBezTo>
                    <a:pt x="69" y="89"/>
                    <a:pt x="89" y="69"/>
                    <a:pt x="89" y="44"/>
                  </a:cubicBezTo>
                  <a:cubicBezTo>
                    <a:pt x="89" y="20"/>
                    <a:pt x="69" y="0"/>
                    <a:pt x="4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E4BBA4E9-DE20-4BEF-8AAA-2945350CB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263" y="1243013"/>
              <a:ext cx="133350" cy="58738"/>
            </a:xfrm>
            <a:custGeom>
              <a:avLst/>
              <a:gdLst>
                <a:gd name="T0" fmla="*/ 134 w 643"/>
                <a:gd name="T1" fmla="*/ 284 h 284"/>
                <a:gd name="T2" fmla="*/ 134 w 643"/>
                <a:gd name="T3" fmla="*/ 284 h 284"/>
                <a:gd name="T4" fmla="*/ 111 w 643"/>
                <a:gd name="T5" fmla="*/ 269 h 284"/>
                <a:gd name="T6" fmla="*/ 50 w 643"/>
                <a:gd name="T7" fmla="*/ 174 h 284"/>
                <a:gd name="T8" fmla="*/ 10 w 643"/>
                <a:gd name="T9" fmla="*/ 135 h 284"/>
                <a:gd name="T10" fmla="*/ 1 w 643"/>
                <a:gd name="T11" fmla="*/ 114 h 284"/>
                <a:gd name="T12" fmla="*/ 12 w 643"/>
                <a:gd name="T13" fmla="*/ 93 h 284"/>
                <a:gd name="T14" fmla="*/ 322 w 643"/>
                <a:gd name="T15" fmla="*/ 11 h 284"/>
                <a:gd name="T16" fmla="*/ 635 w 643"/>
                <a:gd name="T17" fmla="*/ 190 h 284"/>
                <a:gd name="T18" fmla="*/ 629 w 643"/>
                <a:gd name="T19" fmla="*/ 227 h 284"/>
                <a:gd name="T20" fmla="*/ 592 w 643"/>
                <a:gd name="T21" fmla="*/ 221 h 284"/>
                <a:gd name="T22" fmla="*/ 317 w 643"/>
                <a:gd name="T23" fmla="*/ 63 h 284"/>
                <a:gd name="T24" fmla="*/ 69 w 643"/>
                <a:gd name="T25" fmla="*/ 118 h 284"/>
                <a:gd name="T26" fmla="*/ 89 w 643"/>
                <a:gd name="T27" fmla="*/ 140 h 284"/>
                <a:gd name="T28" fmla="*/ 158 w 643"/>
                <a:gd name="T29" fmla="*/ 247 h 284"/>
                <a:gd name="T30" fmla="*/ 145 w 643"/>
                <a:gd name="T31" fmla="*/ 282 h 284"/>
                <a:gd name="T32" fmla="*/ 134 w 643"/>
                <a:gd name="T3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3" h="284">
                  <a:moveTo>
                    <a:pt x="134" y="284"/>
                  </a:moveTo>
                  <a:lnTo>
                    <a:pt x="134" y="284"/>
                  </a:lnTo>
                  <a:cubicBezTo>
                    <a:pt x="124" y="284"/>
                    <a:pt x="115" y="279"/>
                    <a:pt x="111" y="269"/>
                  </a:cubicBezTo>
                  <a:cubicBezTo>
                    <a:pt x="95" y="235"/>
                    <a:pt x="74" y="203"/>
                    <a:pt x="50" y="174"/>
                  </a:cubicBezTo>
                  <a:cubicBezTo>
                    <a:pt x="38" y="161"/>
                    <a:pt x="24" y="147"/>
                    <a:pt x="10" y="135"/>
                  </a:cubicBezTo>
                  <a:cubicBezTo>
                    <a:pt x="4" y="129"/>
                    <a:pt x="0" y="122"/>
                    <a:pt x="1" y="114"/>
                  </a:cubicBezTo>
                  <a:cubicBezTo>
                    <a:pt x="1" y="106"/>
                    <a:pt x="5" y="98"/>
                    <a:pt x="12" y="93"/>
                  </a:cubicBezTo>
                  <a:cubicBezTo>
                    <a:pt x="102" y="28"/>
                    <a:pt x="213" y="0"/>
                    <a:pt x="322" y="11"/>
                  </a:cubicBezTo>
                  <a:cubicBezTo>
                    <a:pt x="447" y="24"/>
                    <a:pt x="560" y="90"/>
                    <a:pt x="635" y="190"/>
                  </a:cubicBezTo>
                  <a:cubicBezTo>
                    <a:pt x="643" y="202"/>
                    <a:pt x="641" y="218"/>
                    <a:pt x="629" y="227"/>
                  </a:cubicBezTo>
                  <a:cubicBezTo>
                    <a:pt x="618" y="235"/>
                    <a:pt x="601" y="233"/>
                    <a:pt x="592" y="221"/>
                  </a:cubicBezTo>
                  <a:cubicBezTo>
                    <a:pt x="527" y="133"/>
                    <a:pt x="426" y="75"/>
                    <a:pt x="317" y="63"/>
                  </a:cubicBezTo>
                  <a:cubicBezTo>
                    <a:pt x="231" y="53"/>
                    <a:pt x="144" y="73"/>
                    <a:pt x="69" y="118"/>
                  </a:cubicBezTo>
                  <a:cubicBezTo>
                    <a:pt x="76" y="125"/>
                    <a:pt x="83" y="132"/>
                    <a:pt x="89" y="140"/>
                  </a:cubicBezTo>
                  <a:cubicBezTo>
                    <a:pt x="117" y="172"/>
                    <a:pt x="141" y="208"/>
                    <a:pt x="158" y="247"/>
                  </a:cubicBezTo>
                  <a:cubicBezTo>
                    <a:pt x="164" y="260"/>
                    <a:pt x="159" y="276"/>
                    <a:pt x="145" y="282"/>
                  </a:cubicBezTo>
                  <a:cubicBezTo>
                    <a:pt x="142" y="284"/>
                    <a:pt x="138" y="284"/>
                    <a:pt x="134" y="2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5E3A7630-F827-4C58-8FE9-9A6F3E9F5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538" y="1379538"/>
              <a:ext cx="47625" cy="44450"/>
            </a:xfrm>
            <a:custGeom>
              <a:avLst/>
              <a:gdLst>
                <a:gd name="T0" fmla="*/ 69 w 235"/>
                <a:gd name="T1" fmla="*/ 152 h 205"/>
                <a:gd name="T2" fmla="*/ 69 w 235"/>
                <a:gd name="T3" fmla="*/ 152 h 205"/>
                <a:gd name="T4" fmla="*/ 182 w 235"/>
                <a:gd name="T5" fmla="*/ 85 h 205"/>
                <a:gd name="T6" fmla="*/ 182 w 235"/>
                <a:gd name="T7" fmla="*/ 79 h 205"/>
                <a:gd name="T8" fmla="*/ 73 w 235"/>
                <a:gd name="T9" fmla="*/ 66 h 205"/>
                <a:gd name="T10" fmla="*/ 69 w 235"/>
                <a:gd name="T11" fmla="*/ 152 h 205"/>
                <a:gd name="T12" fmla="*/ 69 w 235"/>
                <a:gd name="T13" fmla="*/ 152 h 205"/>
                <a:gd name="T14" fmla="*/ 80 w 235"/>
                <a:gd name="T15" fmla="*/ 205 h 205"/>
                <a:gd name="T16" fmla="*/ 80 w 235"/>
                <a:gd name="T17" fmla="*/ 205 h 205"/>
                <a:gd name="T18" fmla="*/ 25 w 235"/>
                <a:gd name="T19" fmla="*/ 197 h 205"/>
                <a:gd name="T20" fmla="*/ 8 w 235"/>
                <a:gd name="T21" fmla="*/ 182 h 205"/>
                <a:gd name="T22" fmla="*/ 9 w 235"/>
                <a:gd name="T23" fmla="*/ 160 h 205"/>
                <a:gd name="T24" fmla="*/ 11 w 235"/>
                <a:gd name="T25" fmla="*/ 155 h 205"/>
                <a:gd name="T26" fmla="*/ 14 w 235"/>
                <a:gd name="T27" fmla="*/ 149 h 205"/>
                <a:gd name="T28" fmla="*/ 7 w 235"/>
                <a:gd name="T29" fmla="*/ 43 h 205"/>
                <a:gd name="T30" fmla="*/ 7 w 235"/>
                <a:gd name="T31" fmla="*/ 13 h 205"/>
                <a:gd name="T32" fmla="*/ 36 w 235"/>
                <a:gd name="T33" fmla="*/ 2 h 205"/>
                <a:gd name="T34" fmla="*/ 201 w 235"/>
                <a:gd name="T35" fmla="*/ 27 h 205"/>
                <a:gd name="T36" fmla="*/ 224 w 235"/>
                <a:gd name="T37" fmla="*/ 42 h 205"/>
                <a:gd name="T38" fmla="*/ 235 w 235"/>
                <a:gd name="T39" fmla="*/ 85 h 205"/>
                <a:gd name="T40" fmla="*/ 80 w 235"/>
                <a:gd name="T4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205">
                  <a:moveTo>
                    <a:pt x="69" y="152"/>
                  </a:moveTo>
                  <a:lnTo>
                    <a:pt x="69" y="152"/>
                  </a:lnTo>
                  <a:cubicBezTo>
                    <a:pt x="127" y="156"/>
                    <a:pt x="182" y="124"/>
                    <a:pt x="182" y="85"/>
                  </a:cubicBezTo>
                  <a:cubicBezTo>
                    <a:pt x="182" y="83"/>
                    <a:pt x="182" y="81"/>
                    <a:pt x="182" y="79"/>
                  </a:cubicBezTo>
                  <a:cubicBezTo>
                    <a:pt x="145" y="78"/>
                    <a:pt x="108" y="73"/>
                    <a:pt x="73" y="66"/>
                  </a:cubicBezTo>
                  <a:cubicBezTo>
                    <a:pt x="78" y="93"/>
                    <a:pt x="77" y="122"/>
                    <a:pt x="69" y="152"/>
                  </a:cubicBezTo>
                  <a:lnTo>
                    <a:pt x="69" y="152"/>
                  </a:lnTo>
                  <a:close/>
                  <a:moveTo>
                    <a:pt x="80" y="205"/>
                  </a:moveTo>
                  <a:lnTo>
                    <a:pt x="80" y="205"/>
                  </a:lnTo>
                  <a:cubicBezTo>
                    <a:pt x="61" y="205"/>
                    <a:pt x="43" y="202"/>
                    <a:pt x="25" y="197"/>
                  </a:cubicBezTo>
                  <a:cubicBezTo>
                    <a:pt x="18" y="195"/>
                    <a:pt x="12" y="189"/>
                    <a:pt x="8" y="182"/>
                  </a:cubicBezTo>
                  <a:cubicBezTo>
                    <a:pt x="5" y="175"/>
                    <a:pt x="5" y="167"/>
                    <a:pt x="9" y="160"/>
                  </a:cubicBezTo>
                  <a:cubicBezTo>
                    <a:pt x="9" y="160"/>
                    <a:pt x="11" y="156"/>
                    <a:pt x="11" y="155"/>
                  </a:cubicBezTo>
                  <a:cubicBezTo>
                    <a:pt x="12" y="153"/>
                    <a:pt x="13" y="151"/>
                    <a:pt x="14" y="149"/>
                  </a:cubicBezTo>
                  <a:cubicBezTo>
                    <a:pt x="29" y="110"/>
                    <a:pt x="26" y="70"/>
                    <a:pt x="7" y="43"/>
                  </a:cubicBezTo>
                  <a:cubicBezTo>
                    <a:pt x="1" y="34"/>
                    <a:pt x="0" y="22"/>
                    <a:pt x="7" y="13"/>
                  </a:cubicBezTo>
                  <a:cubicBezTo>
                    <a:pt x="13" y="3"/>
                    <a:pt x="25" y="0"/>
                    <a:pt x="36" y="2"/>
                  </a:cubicBezTo>
                  <a:cubicBezTo>
                    <a:pt x="89" y="18"/>
                    <a:pt x="144" y="26"/>
                    <a:pt x="201" y="27"/>
                  </a:cubicBezTo>
                  <a:cubicBezTo>
                    <a:pt x="211" y="27"/>
                    <a:pt x="219" y="33"/>
                    <a:pt x="224" y="42"/>
                  </a:cubicBezTo>
                  <a:cubicBezTo>
                    <a:pt x="231" y="56"/>
                    <a:pt x="235" y="71"/>
                    <a:pt x="235" y="85"/>
                  </a:cubicBezTo>
                  <a:cubicBezTo>
                    <a:pt x="235" y="151"/>
                    <a:pt x="165" y="205"/>
                    <a:pt x="80" y="2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CCBE617A-D1BA-4004-8D66-336ACC5AC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0638" y="1379538"/>
              <a:ext cx="52388" cy="47625"/>
            </a:xfrm>
            <a:custGeom>
              <a:avLst/>
              <a:gdLst>
                <a:gd name="T0" fmla="*/ 84 w 253"/>
                <a:gd name="T1" fmla="*/ 91 h 231"/>
                <a:gd name="T2" fmla="*/ 84 w 253"/>
                <a:gd name="T3" fmla="*/ 91 h 231"/>
                <a:gd name="T4" fmla="*/ 115 w 253"/>
                <a:gd name="T5" fmla="*/ 171 h 231"/>
                <a:gd name="T6" fmla="*/ 125 w 253"/>
                <a:gd name="T7" fmla="*/ 167 h 231"/>
                <a:gd name="T8" fmla="*/ 185 w 253"/>
                <a:gd name="T9" fmla="*/ 116 h 231"/>
                <a:gd name="T10" fmla="*/ 191 w 253"/>
                <a:gd name="T11" fmla="*/ 64 h 231"/>
                <a:gd name="T12" fmla="*/ 188 w 253"/>
                <a:gd name="T13" fmla="*/ 59 h 231"/>
                <a:gd name="T14" fmla="*/ 84 w 253"/>
                <a:gd name="T15" fmla="*/ 91 h 231"/>
                <a:gd name="T16" fmla="*/ 84 w 253"/>
                <a:gd name="T17" fmla="*/ 91 h 231"/>
                <a:gd name="T18" fmla="*/ 90 w 253"/>
                <a:gd name="T19" fmla="*/ 231 h 231"/>
                <a:gd name="T20" fmla="*/ 90 w 253"/>
                <a:gd name="T21" fmla="*/ 231 h 231"/>
                <a:gd name="T22" fmla="*/ 72 w 253"/>
                <a:gd name="T23" fmla="*/ 224 h 231"/>
                <a:gd name="T24" fmla="*/ 63 w 253"/>
                <a:gd name="T25" fmla="*/ 203 h 231"/>
                <a:gd name="T26" fmla="*/ 64 w 253"/>
                <a:gd name="T27" fmla="*/ 198 h 231"/>
                <a:gd name="T28" fmla="*/ 64 w 253"/>
                <a:gd name="T29" fmla="*/ 190 h 231"/>
                <a:gd name="T30" fmla="*/ 14 w 253"/>
                <a:gd name="T31" fmla="*/ 97 h 231"/>
                <a:gd name="T32" fmla="*/ 2 w 253"/>
                <a:gd name="T33" fmla="*/ 69 h 231"/>
                <a:gd name="T34" fmla="*/ 24 w 253"/>
                <a:gd name="T35" fmla="*/ 48 h 231"/>
                <a:gd name="T36" fmla="*/ 185 w 253"/>
                <a:gd name="T37" fmla="*/ 4 h 231"/>
                <a:gd name="T38" fmla="*/ 212 w 253"/>
                <a:gd name="T39" fmla="*/ 8 h 231"/>
                <a:gd name="T40" fmla="*/ 239 w 253"/>
                <a:gd name="T41" fmla="*/ 43 h 231"/>
                <a:gd name="T42" fmla="*/ 231 w 253"/>
                <a:gd name="T43" fmla="*/ 142 h 231"/>
                <a:gd name="T44" fmla="*/ 147 w 253"/>
                <a:gd name="T45" fmla="*/ 215 h 231"/>
                <a:gd name="T46" fmla="*/ 93 w 253"/>
                <a:gd name="T47" fmla="*/ 230 h 231"/>
                <a:gd name="T48" fmla="*/ 90 w 253"/>
                <a:gd name="T4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231">
                  <a:moveTo>
                    <a:pt x="84" y="91"/>
                  </a:moveTo>
                  <a:lnTo>
                    <a:pt x="84" y="91"/>
                  </a:lnTo>
                  <a:cubicBezTo>
                    <a:pt x="100" y="113"/>
                    <a:pt x="111" y="141"/>
                    <a:pt x="115" y="171"/>
                  </a:cubicBezTo>
                  <a:cubicBezTo>
                    <a:pt x="118" y="170"/>
                    <a:pt x="122" y="169"/>
                    <a:pt x="125" y="167"/>
                  </a:cubicBezTo>
                  <a:cubicBezTo>
                    <a:pt x="151" y="155"/>
                    <a:pt x="173" y="137"/>
                    <a:pt x="185" y="116"/>
                  </a:cubicBezTo>
                  <a:cubicBezTo>
                    <a:pt x="196" y="97"/>
                    <a:pt x="198" y="79"/>
                    <a:pt x="191" y="64"/>
                  </a:cubicBezTo>
                  <a:cubicBezTo>
                    <a:pt x="191" y="63"/>
                    <a:pt x="190" y="61"/>
                    <a:pt x="188" y="59"/>
                  </a:cubicBezTo>
                  <a:cubicBezTo>
                    <a:pt x="154" y="73"/>
                    <a:pt x="119" y="83"/>
                    <a:pt x="84" y="91"/>
                  </a:cubicBezTo>
                  <a:lnTo>
                    <a:pt x="84" y="91"/>
                  </a:lnTo>
                  <a:close/>
                  <a:moveTo>
                    <a:pt x="90" y="231"/>
                  </a:moveTo>
                  <a:lnTo>
                    <a:pt x="90" y="231"/>
                  </a:lnTo>
                  <a:cubicBezTo>
                    <a:pt x="83" y="231"/>
                    <a:pt x="77" y="228"/>
                    <a:pt x="72" y="224"/>
                  </a:cubicBezTo>
                  <a:cubicBezTo>
                    <a:pt x="66" y="219"/>
                    <a:pt x="63" y="211"/>
                    <a:pt x="63" y="203"/>
                  </a:cubicBezTo>
                  <a:cubicBezTo>
                    <a:pt x="63" y="203"/>
                    <a:pt x="64" y="199"/>
                    <a:pt x="64" y="198"/>
                  </a:cubicBezTo>
                  <a:cubicBezTo>
                    <a:pt x="64" y="196"/>
                    <a:pt x="64" y="193"/>
                    <a:pt x="64" y="190"/>
                  </a:cubicBezTo>
                  <a:cubicBezTo>
                    <a:pt x="61" y="149"/>
                    <a:pt x="43" y="114"/>
                    <a:pt x="14" y="97"/>
                  </a:cubicBezTo>
                  <a:cubicBezTo>
                    <a:pt x="5" y="91"/>
                    <a:pt x="0" y="80"/>
                    <a:pt x="2" y="69"/>
                  </a:cubicBezTo>
                  <a:cubicBezTo>
                    <a:pt x="4" y="58"/>
                    <a:pt x="13" y="50"/>
                    <a:pt x="24" y="48"/>
                  </a:cubicBezTo>
                  <a:cubicBezTo>
                    <a:pt x="79" y="41"/>
                    <a:pt x="133" y="26"/>
                    <a:pt x="185" y="4"/>
                  </a:cubicBezTo>
                  <a:cubicBezTo>
                    <a:pt x="194" y="0"/>
                    <a:pt x="204" y="1"/>
                    <a:pt x="212" y="8"/>
                  </a:cubicBezTo>
                  <a:cubicBezTo>
                    <a:pt x="224" y="18"/>
                    <a:pt x="233" y="30"/>
                    <a:pt x="239" y="43"/>
                  </a:cubicBezTo>
                  <a:cubicBezTo>
                    <a:pt x="253" y="74"/>
                    <a:pt x="250" y="109"/>
                    <a:pt x="231" y="142"/>
                  </a:cubicBezTo>
                  <a:cubicBezTo>
                    <a:pt x="213" y="173"/>
                    <a:pt x="183" y="199"/>
                    <a:pt x="147" y="215"/>
                  </a:cubicBezTo>
                  <a:cubicBezTo>
                    <a:pt x="130" y="223"/>
                    <a:pt x="112" y="228"/>
                    <a:pt x="93" y="230"/>
                  </a:cubicBezTo>
                  <a:cubicBezTo>
                    <a:pt x="92" y="230"/>
                    <a:pt x="91" y="231"/>
                    <a:pt x="90" y="2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25AAFC93-92CC-44FB-B726-69F8379A3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1750" y="1279525"/>
              <a:ext cx="95250" cy="115888"/>
            </a:xfrm>
            <a:custGeom>
              <a:avLst/>
              <a:gdLst>
                <a:gd name="T0" fmla="*/ 125 w 457"/>
                <a:gd name="T1" fmla="*/ 59 h 550"/>
                <a:gd name="T2" fmla="*/ 125 w 457"/>
                <a:gd name="T3" fmla="*/ 59 h 550"/>
                <a:gd name="T4" fmla="*/ 53 w 457"/>
                <a:gd name="T5" fmla="*/ 283 h 550"/>
                <a:gd name="T6" fmla="*/ 117 w 457"/>
                <a:gd name="T7" fmla="*/ 493 h 550"/>
                <a:gd name="T8" fmla="*/ 399 w 457"/>
                <a:gd name="T9" fmla="*/ 275 h 550"/>
                <a:gd name="T10" fmla="*/ 125 w 457"/>
                <a:gd name="T11" fmla="*/ 59 h 550"/>
                <a:gd name="T12" fmla="*/ 125 w 457"/>
                <a:gd name="T13" fmla="*/ 59 h 550"/>
                <a:gd name="T14" fmla="*/ 106 w 457"/>
                <a:gd name="T15" fmla="*/ 550 h 550"/>
                <a:gd name="T16" fmla="*/ 106 w 457"/>
                <a:gd name="T17" fmla="*/ 550 h 550"/>
                <a:gd name="T18" fmla="*/ 84 w 457"/>
                <a:gd name="T19" fmla="*/ 539 h 550"/>
                <a:gd name="T20" fmla="*/ 0 w 457"/>
                <a:gd name="T21" fmla="*/ 283 h 550"/>
                <a:gd name="T22" fmla="*/ 94 w 457"/>
                <a:gd name="T23" fmla="*/ 13 h 550"/>
                <a:gd name="T24" fmla="*/ 122 w 457"/>
                <a:gd name="T25" fmla="*/ 3 h 550"/>
                <a:gd name="T26" fmla="*/ 452 w 457"/>
                <a:gd name="T27" fmla="*/ 262 h 550"/>
                <a:gd name="T28" fmla="*/ 452 w 457"/>
                <a:gd name="T29" fmla="*/ 288 h 550"/>
                <a:gd name="T30" fmla="*/ 112 w 457"/>
                <a:gd name="T31" fmla="*/ 549 h 550"/>
                <a:gd name="T32" fmla="*/ 106 w 457"/>
                <a:gd name="T33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7" h="550">
                  <a:moveTo>
                    <a:pt x="125" y="59"/>
                  </a:moveTo>
                  <a:lnTo>
                    <a:pt x="125" y="59"/>
                  </a:lnTo>
                  <a:cubicBezTo>
                    <a:pt x="78" y="128"/>
                    <a:pt x="53" y="205"/>
                    <a:pt x="53" y="283"/>
                  </a:cubicBezTo>
                  <a:cubicBezTo>
                    <a:pt x="53" y="356"/>
                    <a:pt x="74" y="427"/>
                    <a:pt x="117" y="493"/>
                  </a:cubicBezTo>
                  <a:cubicBezTo>
                    <a:pt x="234" y="458"/>
                    <a:pt x="335" y="379"/>
                    <a:pt x="399" y="275"/>
                  </a:cubicBezTo>
                  <a:cubicBezTo>
                    <a:pt x="336" y="173"/>
                    <a:pt x="238" y="96"/>
                    <a:pt x="125" y="59"/>
                  </a:cubicBezTo>
                  <a:lnTo>
                    <a:pt x="125" y="59"/>
                  </a:lnTo>
                  <a:close/>
                  <a:moveTo>
                    <a:pt x="106" y="550"/>
                  </a:moveTo>
                  <a:lnTo>
                    <a:pt x="106" y="550"/>
                  </a:lnTo>
                  <a:cubicBezTo>
                    <a:pt x="97" y="550"/>
                    <a:pt x="89" y="546"/>
                    <a:pt x="84" y="539"/>
                  </a:cubicBezTo>
                  <a:cubicBezTo>
                    <a:pt x="28" y="459"/>
                    <a:pt x="0" y="373"/>
                    <a:pt x="0" y="283"/>
                  </a:cubicBezTo>
                  <a:cubicBezTo>
                    <a:pt x="0" y="188"/>
                    <a:pt x="33" y="95"/>
                    <a:pt x="94" y="13"/>
                  </a:cubicBezTo>
                  <a:cubicBezTo>
                    <a:pt x="100" y="4"/>
                    <a:pt x="111" y="0"/>
                    <a:pt x="122" y="3"/>
                  </a:cubicBezTo>
                  <a:cubicBezTo>
                    <a:pt x="260" y="42"/>
                    <a:pt x="381" y="136"/>
                    <a:pt x="452" y="262"/>
                  </a:cubicBezTo>
                  <a:cubicBezTo>
                    <a:pt x="457" y="270"/>
                    <a:pt x="457" y="280"/>
                    <a:pt x="452" y="288"/>
                  </a:cubicBezTo>
                  <a:cubicBezTo>
                    <a:pt x="379" y="416"/>
                    <a:pt x="255" y="512"/>
                    <a:pt x="112" y="549"/>
                  </a:cubicBezTo>
                  <a:cubicBezTo>
                    <a:pt x="110" y="550"/>
                    <a:pt x="108" y="550"/>
                    <a:pt x="106" y="5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Portrait de la situation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CE3317B-04BB-4FAA-A6D4-EA602340456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fr-CA" altLang="en-US" dirty="0"/>
              <a:t>L’OCPED est à une étape critique – elle doit s’adapter à cette nouvelle réalité pour pouvoir continuer de stimuler les pêches en eaux douces et desservir les pêcheurs.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CA" sz="1800" dirty="0"/>
              <a:t>Plus de 1700 pêcheurs du Manitoba, de la Saskatchewan et des Territoires du Nord-Ouest dépendent des services de l’OCPED.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fr-CA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CA" sz="1800" dirty="0"/>
              <a:t>Le Manitoba s’est retiré de l’OCPED le 1</a:t>
            </a:r>
            <a:r>
              <a:rPr lang="fr-CA" sz="1800" baseline="30000" dirty="0"/>
              <a:t>er</a:t>
            </a:r>
            <a:r>
              <a:rPr lang="fr-CA" sz="1800" dirty="0"/>
              <a:t> décembre 2017. 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F3079D1-2B8B-48EE-B3BA-5031DD3D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342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Mobilisation de l’OCPED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408791-A6E5-4A05-9830-B3AA33AD6262}"/>
              </a:ext>
            </a:extLst>
          </p:cNvPr>
          <p:cNvSpPr/>
          <p:nvPr/>
        </p:nvSpPr>
        <p:spPr>
          <a:xfrm>
            <a:off x="720000" y="1075765"/>
            <a:ext cx="1620000" cy="16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Quoi</a:t>
            </a:r>
            <a:endParaRPr lang="en-CA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63190A-FE10-4892-B29E-190D9E3503DD}"/>
              </a:ext>
            </a:extLst>
          </p:cNvPr>
          <p:cNvSpPr/>
          <p:nvPr/>
        </p:nvSpPr>
        <p:spPr>
          <a:xfrm>
            <a:off x="720000" y="2808542"/>
            <a:ext cx="1620000" cy="162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Qui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DBA6F5-55D4-4109-A840-D465ED8AFAEE}"/>
              </a:ext>
            </a:extLst>
          </p:cNvPr>
          <p:cNvSpPr/>
          <p:nvPr/>
        </p:nvSpPr>
        <p:spPr>
          <a:xfrm>
            <a:off x="720000" y="4541319"/>
            <a:ext cx="1620000" cy="16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F84A7-7CFC-4386-B11E-7138D28AA54C}"/>
              </a:ext>
            </a:extLst>
          </p:cNvPr>
          <p:cNvSpPr txBox="1"/>
          <p:nvPr/>
        </p:nvSpPr>
        <p:spPr>
          <a:xfrm>
            <a:off x="2666732" y="1441028"/>
            <a:ext cx="6244186" cy="889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A" sz="2000" dirty="0"/>
              <a:t>Pêches et Océans Canada a lancé une </a:t>
            </a:r>
            <a:r>
              <a:rPr lang="fr-CA" sz="2400" b="1" dirty="0">
                <a:solidFill>
                  <a:schemeClr val="accent5"/>
                </a:solidFill>
              </a:rPr>
              <a:t>initiative de mobilisation</a:t>
            </a:r>
            <a:r>
              <a:rPr lang="fr-CA" sz="2000" dirty="0"/>
              <a:t>, en ligne et en personne, entre les mois de juillet et septembre 2017.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E4ED0-9F3C-4D82-A7F5-1BD311C7DC32}"/>
              </a:ext>
            </a:extLst>
          </p:cNvPr>
          <p:cNvSpPr txBox="1"/>
          <p:nvPr/>
        </p:nvSpPr>
        <p:spPr>
          <a:xfrm>
            <a:off x="2666732" y="2859873"/>
            <a:ext cx="6244186" cy="151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A" sz="2000" dirty="0"/>
              <a:t>Elle s’est engagée auprès des </a:t>
            </a:r>
            <a:r>
              <a:rPr lang="fr-CA" sz="2400" b="1" dirty="0">
                <a:solidFill>
                  <a:schemeClr val="tx2"/>
                </a:solidFill>
              </a:rPr>
              <a:t>pêcheurs</a:t>
            </a:r>
            <a:r>
              <a:rPr lang="fr-CA" sz="2000" dirty="0"/>
              <a:t>, des </a:t>
            </a:r>
            <a:r>
              <a:rPr lang="fr-CA" sz="2400" b="1" dirty="0">
                <a:solidFill>
                  <a:schemeClr val="tx2"/>
                </a:solidFill>
              </a:rPr>
              <a:t>membres de la communauté </a:t>
            </a:r>
            <a:r>
              <a:rPr lang="fr-CA" sz="2000" dirty="0"/>
              <a:t>et des intervenants des </a:t>
            </a:r>
            <a:r>
              <a:rPr lang="fr-CA" sz="2400" b="1" dirty="0">
                <a:solidFill>
                  <a:schemeClr val="tx2"/>
                </a:solidFill>
              </a:rPr>
              <a:t>Premières Nations </a:t>
            </a:r>
            <a:r>
              <a:rPr lang="fr-CA" sz="2000" dirty="0"/>
              <a:t>et des </a:t>
            </a:r>
            <a:r>
              <a:rPr lang="fr-CA" sz="2400" b="1" dirty="0">
                <a:solidFill>
                  <a:schemeClr val="tx2"/>
                </a:solidFill>
              </a:rPr>
              <a:t>communautés métisses </a:t>
            </a:r>
            <a:r>
              <a:rPr lang="fr-CA" sz="2000" dirty="0"/>
              <a:t>au Manitoba, en Saskatchewan et aux Territoires du Nord-Ouest.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E0015-7BC5-43EE-A476-804F662A1F97}"/>
              </a:ext>
            </a:extLst>
          </p:cNvPr>
          <p:cNvSpPr txBox="1"/>
          <p:nvPr/>
        </p:nvSpPr>
        <p:spPr>
          <a:xfrm>
            <a:off x="2666732" y="4795570"/>
            <a:ext cx="6244186" cy="1255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A" sz="2000" dirty="0"/>
              <a:t>Pour mieux comprendre ce qui </a:t>
            </a:r>
            <a:r>
              <a:rPr lang="fr-CA" sz="2400" b="1" dirty="0">
                <a:solidFill>
                  <a:schemeClr val="accent1"/>
                </a:solidFill>
              </a:rPr>
              <a:t>fonctionne bien </a:t>
            </a:r>
            <a:r>
              <a:rPr lang="fr-CA" sz="2000" dirty="0"/>
              <a:t>et ce qui </a:t>
            </a:r>
            <a:r>
              <a:rPr lang="fr-CA" sz="2400" b="1" dirty="0">
                <a:solidFill>
                  <a:schemeClr val="accent1"/>
                </a:solidFill>
              </a:rPr>
              <a:t>fonctionne moins bien</a:t>
            </a:r>
            <a:r>
              <a:rPr lang="fr-CA" sz="2000" dirty="0"/>
              <a:t>; et obtenir des commentaires sur les </a:t>
            </a:r>
            <a:r>
              <a:rPr lang="fr-CA" sz="2400" b="1" dirty="0">
                <a:solidFill>
                  <a:schemeClr val="accent1"/>
                </a:solidFill>
              </a:rPr>
              <a:t>occasions de changement </a:t>
            </a:r>
            <a:r>
              <a:rPr lang="fr-CA" sz="2000" dirty="0"/>
              <a:t>ou d’amélioration. 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55923DF-8956-4A66-BD7E-9FBEB009CA28}"/>
              </a:ext>
            </a:extLst>
          </p:cNvPr>
          <p:cNvSpPr>
            <a:spLocks/>
          </p:cNvSpPr>
          <p:nvPr/>
        </p:nvSpPr>
        <p:spPr bwMode="auto">
          <a:xfrm>
            <a:off x="10191750" y="4541319"/>
            <a:ext cx="1260166" cy="1764231"/>
          </a:xfrm>
          <a:custGeom>
            <a:avLst/>
            <a:gdLst>
              <a:gd name="T0" fmla="*/ 783 w 909"/>
              <a:gd name="T1" fmla="*/ 549 h 1188"/>
              <a:gd name="T2" fmla="*/ 783 w 909"/>
              <a:gd name="T3" fmla="*/ 549 h 1188"/>
              <a:gd name="T4" fmla="*/ 870 w 909"/>
              <a:gd name="T5" fmla="*/ 576 h 1188"/>
              <a:gd name="T6" fmla="*/ 884 w 909"/>
              <a:gd name="T7" fmla="*/ 580 h 1188"/>
              <a:gd name="T8" fmla="*/ 896 w 909"/>
              <a:gd name="T9" fmla="*/ 577 h 1188"/>
              <a:gd name="T10" fmla="*/ 909 w 909"/>
              <a:gd name="T11" fmla="*/ 555 h 1188"/>
              <a:gd name="T12" fmla="*/ 909 w 909"/>
              <a:gd name="T13" fmla="*/ 354 h 1188"/>
              <a:gd name="T14" fmla="*/ 833 w 909"/>
              <a:gd name="T15" fmla="*/ 278 h 1188"/>
              <a:gd name="T16" fmla="*/ 599 w 909"/>
              <a:gd name="T17" fmla="*/ 278 h 1188"/>
              <a:gd name="T18" fmla="*/ 577 w 909"/>
              <a:gd name="T19" fmla="*/ 264 h 1188"/>
              <a:gd name="T20" fmla="*/ 579 w 909"/>
              <a:gd name="T21" fmla="*/ 238 h 1188"/>
              <a:gd name="T22" fmla="*/ 606 w 909"/>
              <a:gd name="T23" fmla="*/ 152 h 1188"/>
              <a:gd name="T24" fmla="*/ 454 w 909"/>
              <a:gd name="T25" fmla="*/ 0 h 1188"/>
              <a:gd name="T26" fmla="*/ 303 w 909"/>
              <a:gd name="T27" fmla="*/ 152 h 1188"/>
              <a:gd name="T28" fmla="*/ 330 w 909"/>
              <a:gd name="T29" fmla="*/ 238 h 1188"/>
              <a:gd name="T30" fmla="*/ 332 w 909"/>
              <a:gd name="T31" fmla="*/ 264 h 1188"/>
              <a:gd name="T32" fmla="*/ 309 w 909"/>
              <a:gd name="T33" fmla="*/ 278 h 1188"/>
              <a:gd name="T34" fmla="*/ 75 w 909"/>
              <a:gd name="T35" fmla="*/ 278 h 1188"/>
              <a:gd name="T36" fmla="*/ 0 w 909"/>
              <a:gd name="T37" fmla="*/ 354 h 1188"/>
              <a:gd name="T38" fmla="*/ 0 w 909"/>
              <a:gd name="T39" fmla="*/ 555 h 1188"/>
              <a:gd name="T40" fmla="*/ 13 w 909"/>
              <a:gd name="T41" fmla="*/ 577 h 1188"/>
              <a:gd name="T42" fmla="*/ 25 w 909"/>
              <a:gd name="T43" fmla="*/ 580 h 1188"/>
              <a:gd name="T44" fmla="*/ 39 w 909"/>
              <a:gd name="T45" fmla="*/ 576 h 1188"/>
              <a:gd name="T46" fmla="*/ 126 w 909"/>
              <a:gd name="T47" fmla="*/ 549 h 1188"/>
              <a:gd name="T48" fmla="*/ 284 w 909"/>
              <a:gd name="T49" fmla="*/ 707 h 1188"/>
              <a:gd name="T50" fmla="*/ 126 w 909"/>
              <a:gd name="T51" fmla="*/ 865 h 1188"/>
              <a:gd name="T52" fmla="*/ 39 w 909"/>
              <a:gd name="T53" fmla="*/ 839 h 1188"/>
              <a:gd name="T54" fmla="*/ 25 w 909"/>
              <a:gd name="T55" fmla="*/ 835 h 1188"/>
              <a:gd name="T56" fmla="*/ 13 w 909"/>
              <a:gd name="T57" fmla="*/ 838 h 1188"/>
              <a:gd name="T58" fmla="*/ 0 w 909"/>
              <a:gd name="T59" fmla="*/ 860 h 1188"/>
              <a:gd name="T60" fmla="*/ 0 w 909"/>
              <a:gd name="T61" fmla="*/ 1112 h 1188"/>
              <a:gd name="T62" fmla="*/ 75 w 909"/>
              <a:gd name="T63" fmla="*/ 1188 h 1188"/>
              <a:gd name="T64" fmla="*/ 302 w 909"/>
              <a:gd name="T65" fmla="*/ 1188 h 1188"/>
              <a:gd name="T66" fmla="*/ 324 w 909"/>
              <a:gd name="T67" fmla="*/ 1174 h 1188"/>
              <a:gd name="T68" fmla="*/ 323 w 909"/>
              <a:gd name="T69" fmla="*/ 1148 h 1188"/>
              <a:gd name="T70" fmla="*/ 296 w 909"/>
              <a:gd name="T71" fmla="*/ 1061 h 1188"/>
              <a:gd name="T72" fmla="*/ 454 w 909"/>
              <a:gd name="T73" fmla="*/ 903 h 1188"/>
              <a:gd name="T74" fmla="*/ 612 w 909"/>
              <a:gd name="T75" fmla="*/ 1061 h 1188"/>
              <a:gd name="T76" fmla="*/ 586 w 909"/>
              <a:gd name="T77" fmla="*/ 1148 h 1188"/>
              <a:gd name="T78" fmla="*/ 585 w 909"/>
              <a:gd name="T79" fmla="*/ 1174 h 1188"/>
              <a:gd name="T80" fmla="*/ 607 w 909"/>
              <a:gd name="T81" fmla="*/ 1188 h 1188"/>
              <a:gd name="T82" fmla="*/ 833 w 909"/>
              <a:gd name="T83" fmla="*/ 1188 h 1188"/>
              <a:gd name="T84" fmla="*/ 909 w 909"/>
              <a:gd name="T85" fmla="*/ 1112 h 1188"/>
              <a:gd name="T86" fmla="*/ 909 w 909"/>
              <a:gd name="T87" fmla="*/ 860 h 1188"/>
              <a:gd name="T88" fmla="*/ 896 w 909"/>
              <a:gd name="T89" fmla="*/ 838 h 1188"/>
              <a:gd name="T90" fmla="*/ 884 w 909"/>
              <a:gd name="T91" fmla="*/ 835 h 1188"/>
              <a:gd name="T92" fmla="*/ 870 w 909"/>
              <a:gd name="T93" fmla="*/ 839 h 1188"/>
              <a:gd name="T94" fmla="*/ 783 w 909"/>
              <a:gd name="T95" fmla="*/ 865 h 1188"/>
              <a:gd name="T96" fmla="*/ 625 w 909"/>
              <a:gd name="T97" fmla="*/ 707 h 1188"/>
              <a:gd name="T98" fmla="*/ 783 w 909"/>
              <a:gd name="T99" fmla="*/ 549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9" h="1188">
                <a:moveTo>
                  <a:pt x="783" y="549"/>
                </a:moveTo>
                <a:lnTo>
                  <a:pt x="783" y="549"/>
                </a:lnTo>
                <a:cubicBezTo>
                  <a:pt x="814" y="549"/>
                  <a:pt x="844" y="559"/>
                  <a:pt x="870" y="576"/>
                </a:cubicBezTo>
                <a:cubicBezTo>
                  <a:pt x="874" y="579"/>
                  <a:pt x="879" y="580"/>
                  <a:pt x="884" y="580"/>
                </a:cubicBezTo>
                <a:cubicBezTo>
                  <a:pt x="888" y="580"/>
                  <a:pt x="892" y="579"/>
                  <a:pt x="896" y="577"/>
                </a:cubicBezTo>
                <a:cubicBezTo>
                  <a:pt x="904" y="573"/>
                  <a:pt x="909" y="564"/>
                  <a:pt x="909" y="555"/>
                </a:cubicBezTo>
                <a:lnTo>
                  <a:pt x="909" y="354"/>
                </a:lnTo>
                <a:cubicBezTo>
                  <a:pt x="909" y="312"/>
                  <a:pt x="875" y="278"/>
                  <a:pt x="833" y="278"/>
                </a:cubicBezTo>
                <a:lnTo>
                  <a:pt x="599" y="278"/>
                </a:lnTo>
                <a:cubicBezTo>
                  <a:pt x="590" y="278"/>
                  <a:pt x="581" y="273"/>
                  <a:pt x="577" y="264"/>
                </a:cubicBezTo>
                <a:cubicBezTo>
                  <a:pt x="573" y="256"/>
                  <a:pt x="573" y="246"/>
                  <a:pt x="579" y="238"/>
                </a:cubicBezTo>
                <a:cubicBezTo>
                  <a:pt x="596" y="213"/>
                  <a:pt x="606" y="183"/>
                  <a:pt x="606" y="152"/>
                </a:cubicBezTo>
                <a:cubicBezTo>
                  <a:pt x="606" y="68"/>
                  <a:pt x="538" y="0"/>
                  <a:pt x="454" y="0"/>
                </a:cubicBezTo>
                <a:cubicBezTo>
                  <a:pt x="371" y="0"/>
                  <a:pt x="303" y="68"/>
                  <a:pt x="303" y="152"/>
                </a:cubicBezTo>
                <a:cubicBezTo>
                  <a:pt x="303" y="183"/>
                  <a:pt x="312" y="213"/>
                  <a:pt x="330" y="238"/>
                </a:cubicBezTo>
                <a:cubicBezTo>
                  <a:pt x="335" y="246"/>
                  <a:pt x="336" y="256"/>
                  <a:pt x="332" y="264"/>
                </a:cubicBezTo>
                <a:cubicBezTo>
                  <a:pt x="327" y="273"/>
                  <a:pt x="319" y="278"/>
                  <a:pt x="309" y="278"/>
                </a:cubicBezTo>
                <a:lnTo>
                  <a:pt x="75" y="278"/>
                </a:lnTo>
                <a:cubicBezTo>
                  <a:pt x="33" y="278"/>
                  <a:pt x="0" y="312"/>
                  <a:pt x="0" y="354"/>
                </a:cubicBezTo>
                <a:lnTo>
                  <a:pt x="0" y="555"/>
                </a:lnTo>
                <a:cubicBezTo>
                  <a:pt x="0" y="564"/>
                  <a:pt x="5" y="573"/>
                  <a:pt x="13" y="577"/>
                </a:cubicBezTo>
                <a:cubicBezTo>
                  <a:pt x="17" y="579"/>
                  <a:pt x="21" y="580"/>
                  <a:pt x="25" y="580"/>
                </a:cubicBezTo>
                <a:cubicBezTo>
                  <a:pt x="30" y="580"/>
                  <a:pt x="35" y="579"/>
                  <a:pt x="39" y="576"/>
                </a:cubicBezTo>
                <a:cubicBezTo>
                  <a:pt x="65" y="559"/>
                  <a:pt x="95" y="549"/>
                  <a:pt x="126" y="549"/>
                </a:cubicBezTo>
                <a:cubicBezTo>
                  <a:pt x="213" y="549"/>
                  <a:pt x="284" y="620"/>
                  <a:pt x="284" y="707"/>
                </a:cubicBezTo>
                <a:cubicBezTo>
                  <a:pt x="284" y="794"/>
                  <a:pt x="213" y="865"/>
                  <a:pt x="126" y="865"/>
                </a:cubicBezTo>
                <a:cubicBezTo>
                  <a:pt x="95" y="865"/>
                  <a:pt x="65" y="856"/>
                  <a:pt x="39" y="839"/>
                </a:cubicBezTo>
                <a:cubicBezTo>
                  <a:pt x="35" y="836"/>
                  <a:pt x="30" y="835"/>
                  <a:pt x="25" y="835"/>
                </a:cubicBezTo>
                <a:cubicBezTo>
                  <a:pt x="21" y="835"/>
                  <a:pt x="17" y="836"/>
                  <a:pt x="13" y="838"/>
                </a:cubicBezTo>
                <a:cubicBezTo>
                  <a:pt x="5" y="842"/>
                  <a:pt x="0" y="851"/>
                  <a:pt x="0" y="860"/>
                </a:cubicBezTo>
                <a:lnTo>
                  <a:pt x="0" y="1112"/>
                </a:lnTo>
                <a:cubicBezTo>
                  <a:pt x="0" y="1153"/>
                  <a:pt x="33" y="1188"/>
                  <a:pt x="75" y="1188"/>
                </a:cubicBezTo>
                <a:lnTo>
                  <a:pt x="302" y="1188"/>
                </a:lnTo>
                <a:cubicBezTo>
                  <a:pt x="311" y="1188"/>
                  <a:pt x="319" y="1182"/>
                  <a:pt x="324" y="1174"/>
                </a:cubicBezTo>
                <a:cubicBezTo>
                  <a:pt x="328" y="1166"/>
                  <a:pt x="328" y="1156"/>
                  <a:pt x="323" y="1148"/>
                </a:cubicBezTo>
                <a:cubicBezTo>
                  <a:pt x="305" y="1122"/>
                  <a:pt x="296" y="1092"/>
                  <a:pt x="296" y="1061"/>
                </a:cubicBezTo>
                <a:cubicBezTo>
                  <a:pt x="296" y="974"/>
                  <a:pt x="367" y="903"/>
                  <a:pt x="454" y="903"/>
                </a:cubicBezTo>
                <a:cubicBezTo>
                  <a:pt x="541" y="903"/>
                  <a:pt x="612" y="974"/>
                  <a:pt x="612" y="1061"/>
                </a:cubicBezTo>
                <a:cubicBezTo>
                  <a:pt x="612" y="1092"/>
                  <a:pt x="603" y="1122"/>
                  <a:pt x="586" y="1148"/>
                </a:cubicBezTo>
                <a:cubicBezTo>
                  <a:pt x="581" y="1156"/>
                  <a:pt x="580" y="1166"/>
                  <a:pt x="585" y="1174"/>
                </a:cubicBezTo>
                <a:cubicBezTo>
                  <a:pt x="589" y="1182"/>
                  <a:pt x="598" y="1188"/>
                  <a:pt x="607" y="1188"/>
                </a:cubicBezTo>
                <a:lnTo>
                  <a:pt x="833" y="1188"/>
                </a:lnTo>
                <a:cubicBezTo>
                  <a:pt x="875" y="1188"/>
                  <a:pt x="909" y="1153"/>
                  <a:pt x="909" y="1112"/>
                </a:cubicBezTo>
                <a:lnTo>
                  <a:pt x="909" y="860"/>
                </a:lnTo>
                <a:cubicBezTo>
                  <a:pt x="909" y="851"/>
                  <a:pt x="904" y="842"/>
                  <a:pt x="896" y="838"/>
                </a:cubicBezTo>
                <a:cubicBezTo>
                  <a:pt x="892" y="836"/>
                  <a:pt x="888" y="835"/>
                  <a:pt x="884" y="835"/>
                </a:cubicBezTo>
                <a:cubicBezTo>
                  <a:pt x="879" y="835"/>
                  <a:pt x="874" y="836"/>
                  <a:pt x="870" y="839"/>
                </a:cubicBezTo>
                <a:cubicBezTo>
                  <a:pt x="844" y="856"/>
                  <a:pt x="814" y="865"/>
                  <a:pt x="783" y="865"/>
                </a:cubicBezTo>
                <a:cubicBezTo>
                  <a:pt x="696" y="865"/>
                  <a:pt x="625" y="794"/>
                  <a:pt x="625" y="707"/>
                </a:cubicBezTo>
                <a:cubicBezTo>
                  <a:pt x="625" y="620"/>
                  <a:pt x="696" y="549"/>
                  <a:pt x="783" y="54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E2615FC-D87B-468B-BF40-D4E3F3AF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A15F25-7CF0-4475-98B6-874083E2A2B3}"/>
              </a:ext>
            </a:extLst>
          </p:cNvPr>
          <p:cNvSpPr/>
          <p:nvPr/>
        </p:nvSpPr>
        <p:spPr>
          <a:xfrm>
            <a:off x="717116" y="5213589"/>
            <a:ext cx="1625765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>
                <a:solidFill>
                  <a:schemeClr val="bg1"/>
                </a:solidFill>
              </a:rPr>
              <a:t>Pourquoi</a:t>
            </a:r>
          </a:p>
        </p:txBody>
      </p:sp>
    </p:spTree>
    <p:extLst>
      <p:ext uri="{BB962C8B-B14F-4D97-AF65-F5344CB8AC3E}">
        <p14:creationId xmlns:p14="http://schemas.microsoft.com/office/powerpoint/2010/main" val="316066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À la rencontre des communautés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9"/>
          </p:nvPr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618"/>
          <a:stretch/>
        </p:blipFill>
        <p:spPr bwMode="auto">
          <a:xfrm>
            <a:off x="1817280" y="1015503"/>
            <a:ext cx="3958680" cy="5065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C485C6-7D41-4E4C-BDEA-B4D5B8E31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12858"/>
              </p:ext>
            </p:extLst>
          </p:nvPr>
        </p:nvGraphicFramePr>
        <p:xfrm>
          <a:off x="6801586" y="1409745"/>
          <a:ext cx="2446986" cy="11033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8902">
                  <a:extLst>
                    <a:ext uri="{9D8B030D-6E8A-4147-A177-3AD203B41FA5}">
                      <a16:colId xmlns:a16="http://schemas.microsoft.com/office/drawing/2014/main" val="201716311"/>
                    </a:ext>
                  </a:extLst>
                </a:gridCol>
                <a:gridCol w="1858084">
                  <a:extLst>
                    <a:ext uri="{9D8B030D-6E8A-4147-A177-3AD203B41FA5}">
                      <a16:colId xmlns:a16="http://schemas.microsoft.com/office/drawing/2014/main" val="1665415629"/>
                    </a:ext>
                  </a:extLst>
                </a:gridCol>
              </a:tblGrid>
              <a:tr h="365960">
                <a:tc gridSpan="2">
                  <a:txBody>
                    <a:bodyPr/>
                    <a:lstStyle/>
                    <a:p>
                      <a:r>
                        <a:rPr lang="fr-CA" sz="1600" noProof="0" dirty="0"/>
                        <a:t>Territoires du Nord-Ouest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71055"/>
                  </a:ext>
                </a:extLst>
              </a:tr>
              <a:tr h="216048">
                <a:tc>
                  <a:txBody>
                    <a:bodyPr/>
                    <a:lstStyle/>
                    <a:p>
                      <a:r>
                        <a:rPr lang="en-CA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Yellowknife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26466"/>
                  </a:ext>
                </a:extLst>
              </a:tr>
              <a:tr h="216048">
                <a:tc>
                  <a:txBody>
                    <a:bodyPr/>
                    <a:lstStyle/>
                    <a:p>
                      <a:r>
                        <a:rPr lang="en-CA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Hay River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5256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4ED1ED-A14D-46C8-88CB-95F0C8AF9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23375"/>
              </p:ext>
            </p:extLst>
          </p:nvPr>
        </p:nvGraphicFramePr>
        <p:xfrm>
          <a:off x="9248572" y="1409745"/>
          <a:ext cx="2307158" cy="11259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5329">
                  <a:extLst>
                    <a:ext uri="{9D8B030D-6E8A-4147-A177-3AD203B41FA5}">
                      <a16:colId xmlns:a16="http://schemas.microsoft.com/office/drawing/2014/main" val="2113142915"/>
                    </a:ext>
                  </a:extLst>
                </a:gridCol>
                <a:gridCol w="1761829">
                  <a:extLst>
                    <a:ext uri="{9D8B030D-6E8A-4147-A177-3AD203B41FA5}">
                      <a16:colId xmlns:a16="http://schemas.microsoft.com/office/drawing/2014/main" val="2931655398"/>
                    </a:ext>
                  </a:extLst>
                </a:gridCol>
              </a:tblGrid>
              <a:tr h="353244">
                <a:tc gridSpan="2">
                  <a:txBody>
                    <a:bodyPr/>
                    <a:lstStyle/>
                    <a:p>
                      <a:r>
                        <a:rPr lang="en-CA" sz="1600" dirty="0"/>
                        <a:t>Saskatchewan</a:t>
                      </a:r>
                    </a:p>
                    <a:p>
                      <a:endParaRPr lang="en-CA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273688"/>
                  </a:ext>
                </a:extLst>
              </a:tr>
              <a:tr h="288806">
                <a:tc>
                  <a:txBody>
                    <a:bodyPr/>
                    <a:lstStyle/>
                    <a:p>
                      <a:r>
                        <a:rPr lang="en-CA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Île-à-la-Crosse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473130"/>
                  </a:ext>
                </a:extLst>
              </a:tr>
              <a:tr h="321317">
                <a:tc>
                  <a:txBody>
                    <a:bodyPr/>
                    <a:lstStyle/>
                    <a:p>
                      <a:r>
                        <a:rPr lang="en-CA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Pelican Narrows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48417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31392C-BFB2-4985-BF8C-61B592DF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75734"/>
              </p:ext>
            </p:extLst>
          </p:nvPr>
        </p:nvGraphicFramePr>
        <p:xfrm>
          <a:off x="6801586" y="2522265"/>
          <a:ext cx="4754144" cy="300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835">
                  <a:extLst>
                    <a:ext uri="{9D8B030D-6E8A-4147-A177-3AD203B41FA5}">
                      <a16:colId xmlns:a16="http://schemas.microsoft.com/office/drawing/2014/main" val="2403427849"/>
                    </a:ext>
                  </a:extLst>
                </a:gridCol>
                <a:gridCol w="1836237">
                  <a:extLst>
                    <a:ext uri="{9D8B030D-6E8A-4147-A177-3AD203B41FA5}">
                      <a16:colId xmlns:a16="http://schemas.microsoft.com/office/drawing/2014/main" val="521144807"/>
                    </a:ext>
                  </a:extLst>
                </a:gridCol>
                <a:gridCol w="541895">
                  <a:extLst>
                    <a:ext uri="{9D8B030D-6E8A-4147-A177-3AD203B41FA5}">
                      <a16:colId xmlns:a16="http://schemas.microsoft.com/office/drawing/2014/main" val="3558685477"/>
                    </a:ext>
                  </a:extLst>
                </a:gridCol>
                <a:gridCol w="1835177">
                  <a:extLst>
                    <a:ext uri="{9D8B030D-6E8A-4147-A177-3AD203B41FA5}">
                      <a16:colId xmlns:a16="http://schemas.microsoft.com/office/drawing/2014/main" val="3080903117"/>
                    </a:ext>
                  </a:extLst>
                </a:gridCol>
              </a:tblGrid>
              <a:tr h="334005">
                <a:tc gridSpan="4">
                  <a:txBody>
                    <a:bodyPr/>
                    <a:lstStyle/>
                    <a:p>
                      <a:r>
                        <a:rPr lang="en-CA" sz="1600" dirty="0"/>
                        <a:t>Manitoba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253637"/>
                  </a:ext>
                </a:extLst>
              </a:tr>
              <a:tr h="334005">
                <a:tc>
                  <a:txBody>
                    <a:bodyPr/>
                    <a:lstStyle/>
                    <a:p>
                      <a:r>
                        <a:rPr lang="en-CA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Fisher River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Brochet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4435698"/>
                  </a:ext>
                </a:extLst>
              </a:tr>
              <a:tr h="334005">
                <a:tc>
                  <a:txBody>
                    <a:bodyPr/>
                    <a:lstStyle/>
                    <a:p>
                      <a:r>
                        <a:rPr lang="en-CA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Winnipegosis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Leaf Rapids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228275"/>
                  </a:ext>
                </a:extLst>
              </a:tr>
              <a:tr h="334005">
                <a:tc>
                  <a:txBody>
                    <a:bodyPr/>
                    <a:lstStyle/>
                    <a:p>
                      <a:r>
                        <a:rPr lang="en-CA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Matheson Island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Nelson 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864581"/>
                  </a:ext>
                </a:extLst>
              </a:tr>
              <a:tr h="334005">
                <a:tc>
                  <a:txBody>
                    <a:bodyPr/>
                    <a:lstStyle/>
                    <a:p>
                      <a:r>
                        <a:rPr lang="en-CA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The Pas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Pukatawagan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7593816"/>
                  </a:ext>
                </a:extLst>
              </a:tr>
              <a:tr h="334005">
                <a:tc>
                  <a:txBody>
                    <a:bodyPr/>
                    <a:lstStyle/>
                    <a:p>
                      <a:r>
                        <a:rPr lang="en-CA" sz="16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Poplar River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Norway 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5797910"/>
                  </a:ext>
                </a:extLst>
              </a:tr>
              <a:tr h="334005">
                <a:tc>
                  <a:txBody>
                    <a:bodyPr/>
                    <a:lstStyle/>
                    <a:p>
                      <a:r>
                        <a:rPr lang="en-CA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Berens River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Winnipeg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062853"/>
                  </a:ext>
                </a:extLst>
              </a:tr>
              <a:tr h="334005">
                <a:tc>
                  <a:txBody>
                    <a:bodyPr/>
                    <a:lstStyle/>
                    <a:p>
                      <a:r>
                        <a:rPr lang="en-CA" sz="1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Grand Rapids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Garden Hill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287044"/>
                  </a:ext>
                </a:extLst>
              </a:tr>
              <a:tr h="334005">
                <a:tc>
                  <a:txBody>
                    <a:bodyPr/>
                    <a:lstStyle/>
                    <a:p>
                      <a:r>
                        <a:rPr lang="en-CA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Wabowden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422874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1444D6-F69D-40AF-8648-0A958367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F3F6A-EF84-4C50-9FCE-EFFE26788AA0}"/>
              </a:ext>
            </a:extLst>
          </p:cNvPr>
          <p:cNvSpPr txBox="1"/>
          <p:nvPr/>
        </p:nvSpPr>
        <p:spPr>
          <a:xfrm>
            <a:off x="6946446" y="5641945"/>
            <a:ext cx="4464424" cy="366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A" dirty="0"/>
              <a:t>Les communautés ont été numérotés dans l’ordre dans lequel les événements ont eu lieu. </a:t>
            </a:r>
          </a:p>
        </p:txBody>
      </p:sp>
    </p:spTree>
    <p:extLst>
      <p:ext uri="{BB962C8B-B14F-4D97-AF65-F5344CB8AC3E}">
        <p14:creationId xmlns:p14="http://schemas.microsoft.com/office/powerpoint/2010/main" val="362402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6">
            <a:extLst>
              <a:ext uri="{FF2B5EF4-FFF2-40B4-BE49-F238E27FC236}">
                <a16:creationId xmlns:a16="http://schemas.microsoft.com/office/drawing/2014/main" id="{153B2C98-6DBA-49F1-A715-DEDDBC3C0961}"/>
              </a:ext>
            </a:extLst>
          </p:cNvPr>
          <p:cNvSpPr>
            <a:spLocks noEditPoints="1"/>
          </p:cNvSpPr>
          <p:nvPr/>
        </p:nvSpPr>
        <p:spPr bwMode="auto">
          <a:xfrm>
            <a:off x="9905451" y="5120640"/>
            <a:ext cx="1778403" cy="1264445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Commentaires reçus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1600"/>
              <a:t>L’OCPED a la réputation d’offrir des </a:t>
            </a:r>
            <a:r>
              <a:rPr lang="fr-CA" sz="1800" b="1">
                <a:solidFill>
                  <a:schemeClr val="tx2"/>
                </a:solidFill>
              </a:rPr>
              <a:t>produits de grande qualité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600"/>
              <a:t>L’OCPED </a:t>
            </a:r>
            <a:r>
              <a:rPr lang="fr-CA" sz="1800" b="1">
                <a:solidFill>
                  <a:schemeClr val="tx2"/>
                </a:solidFill>
              </a:rPr>
              <a:t>joue un rôle important </a:t>
            </a:r>
            <a:r>
              <a:rPr lang="fr-CA" sz="1600"/>
              <a:t>pour les pêcheurs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600"/>
              <a:t>Les pêcheurs sont </a:t>
            </a:r>
            <a:r>
              <a:rPr lang="fr-CA" sz="1800" b="1">
                <a:solidFill>
                  <a:schemeClr val="tx2"/>
                </a:solidFill>
              </a:rPr>
              <a:t>préoccupés par le prix de vente </a:t>
            </a:r>
            <a:r>
              <a:rPr lang="fr-CA" sz="1600"/>
              <a:t>de leurs pêches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600"/>
              <a:t>Les pêcheurs souhaitent que la </a:t>
            </a:r>
            <a:r>
              <a:rPr lang="fr-CA" sz="1800" b="1">
                <a:solidFill>
                  <a:schemeClr val="tx2"/>
                </a:solidFill>
              </a:rPr>
              <a:t>structure administrative de l’OCPED s’améliore</a:t>
            </a:r>
            <a:endParaRPr lang="fr-CA" sz="1600"/>
          </a:p>
          <a:p>
            <a:pPr>
              <a:buFont typeface="Wingdings" panose="05000000000000000000" pitchFamily="2" charset="2"/>
              <a:buChar char="§"/>
            </a:pPr>
            <a:r>
              <a:rPr lang="fr-CA" sz="1600"/>
              <a:t>Plusieurs pêcheurs sont inquiets des </a:t>
            </a:r>
            <a:r>
              <a:rPr lang="fr-CA" sz="1800" b="1">
                <a:solidFill>
                  <a:schemeClr val="tx2"/>
                </a:solidFill>
              </a:rPr>
              <a:t>conséquences d’un marché libre </a:t>
            </a:r>
            <a:r>
              <a:rPr lang="fr-CA" sz="1600"/>
              <a:t>pour leur communauté</a:t>
            </a:r>
          </a:p>
        </p:txBody>
      </p:sp>
      <p:sp>
        <p:nvSpPr>
          <p:cNvPr id="15" name="Freeform 66">
            <a:extLst>
              <a:ext uri="{FF2B5EF4-FFF2-40B4-BE49-F238E27FC236}">
                <a16:creationId xmlns:a16="http://schemas.microsoft.com/office/drawing/2014/main" id="{4B084AA7-7EFE-419A-BEBA-02CDCF4EDA03}"/>
              </a:ext>
            </a:extLst>
          </p:cNvPr>
          <p:cNvSpPr>
            <a:spLocks noEditPoints="1"/>
          </p:cNvSpPr>
          <p:nvPr/>
        </p:nvSpPr>
        <p:spPr bwMode="auto">
          <a:xfrm>
            <a:off x="1008679" y="3491961"/>
            <a:ext cx="1507411" cy="14142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6" name="Freeform 86">
            <a:extLst>
              <a:ext uri="{FF2B5EF4-FFF2-40B4-BE49-F238E27FC236}">
                <a16:creationId xmlns:a16="http://schemas.microsoft.com/office/drawing/2014/main" id="{329E5D55-F4C8-49E1-84F1-2B7A3ADEF33A}"/>
              </a:ext>
            </a:extLst>
          </p:cNvPr>
          <p:cNvSpPr>
            <a:spLocks noEditPoints="1"/>
          </p:cNvSpPr>
          <p:nvPr/>
        </p:nvSpPr>
        <p:spPr bwMode="auto">
          <a:xfrm>
            <a:off x="6191250" y="3635958"/>
            <a:ext cx="1899059" cy="1270282"/>
          </a:xfrm>
          <a:custGeom>
            <a:avLst/>
            <a:gdLst/>
            <a:ahLst/>
            <a:cxnLst>
              <a:cxn ang="0">
                <a:pos x="244" y="160"/>
              </a:cxn>
              <a:cxn ang="0">
                <a:pos x="232" y="160"/>
              </a:cxn>
              <a:cxn ang="0">
                <a:pos x="24" y="160"/>
              </a:cxn>
              <a:cxn ang="0">
                <a:pos x="12" y="160"/>
              </a:cxn>
              <a:cxn ang="0">
                <a:pos x="0" y="148"/>
              </a:cxn>
              <a:cxn ang="0">
                <a:pos x="0" y="128"/>
              </a:cxn>
              <a:cxn ang="0">
                <a:pos x="24" y="128"/>
              </a:cxn>
              <a:cxn ang="0">
                <a:pos x="24" y="12"/>
              </a:cxn>
              <a:cxn ang="0">
                <a:pos x="36" y="0"/>
              </a:cxn>
              <a:cxn ang="0">
                <a:pos x="220" y="0"/>
              </a:cxn>
              <a:cxn ang="0">
                <a:pos x="232" y="12"/>
              </a:cxn>
              <a:cxn ang="0">
                <a:pos x="232" y="128"/>
              </a:cxn>
              <a:cxn ang="0">
                <a:pos x="256" y="128"/>
              </a:cxn>
              <a:cxn ang="0">
                <a:pos x="256" y="148"/>
              </a:cxn>
              <a:cxn ang="0">
                <a:pos x="244" y="160"/>
              </a:cxn>
              <a:cxn ang="0">
                <a:pos x="100" y="148"/>
              </a:cxn>
              <a:cxn ang="0">
                <a:pos x="156" y="148"/>
              </a:cxn>
              <a:cxn ang="0">
                <a:pos x="156" y="140"/>
              </a:cxn>
              <a:cxn ang="0">
                <a:pos x="100" y="140"/>
              </a:cxn>
              <a:cxn ang="0">
                <a:pos x="100" y="148"/>
              </a:cxn>
              <a:cxn ang="0">
                <a:pos x="216" y="16"/>
              </a:cxn>
              <a:cxn ang="0">
                <a:pos x="40" y="16"/>
              </a:cxn>
              <a:cxn ang="0">
                <a:pos x="40" y="120"/>
              </a:cxn>
              <a:cxn ang="0">
                <a:pos x="216" y="120"/>
              </a:cxn>
              <a:cxn ang="0">
                <a:pos x="216" y="16"/>
              </a:cxn>
            </a:cxnLst>
            <a:rect l="0" t="0" r="r" b="b"/>
            <a:pathLst>
              <a:path w="256" h="160">
                <a:moveTo>
                  <a:pt x="244" y="160"/>
                </a:moveTo>
                <a:cubicBezTo>
                  <a:pt x="232" y="160"/>
                  <a:pt x="232" y="160"/>
                  <a:pt x="232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5" y="160"/>
                  <a:pt x="0" y="155"/>
                  <a:pt x="0" y="148"/>
                </a:cubicBezTo>
                <a:cubicBezTo>
                  <a:pt x="0" y="128"/>
                  <a:pt x="0" y="128"/>
                  <a:pt x="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29" y="0"/>
                  <a:pt x="36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7" y="0"/>
                  <a:pt x="232" y="5"/>
                  <a:pt x="232" y="12"/>
                </a:cubicBezTo>
                <a:cubicBezTo>
                  <a:pt x="232" y="128"/>
                  <a:pt x="232" y="128"/>
                  <a:pt x="232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55"/>
                  <a:pt x="251" y="160"/>
                  <a:pt x="244" y="160"/>
                </a:cubicBezTo>
                <a:moveTo>
                  <a:pt x="100" y="148"/>
                </a:moveTo>
                <a:cubicBezTo>
                  <a:pt x="156" y="148"/>
                  <a:pt x="156" y="148"/>
                  <a:pt x="156" y="148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00" y="140"/>
                  <a:pt x="100" y="140"/>
                  <a:pt x="100" y="140"/>
                </a:cubicBezTo>
                <a:lnTo>
                  <a:pt x="100" y="148"/>
                </a:lnTo>
                <a:close/>
                <a:moveTo>
                  <a:pt x="216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216" y="120"/>
                  <a:pt x="216" y="120"/>
                  <a:pt x="216" y="120"/>
                </a:cubicBezTo>
                <a:lnTo>
                  <a:pt x="216" y="1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01C016-634F-418B-B88D-556BFCD5C150}"/>
              </a:ext>
            </a:extLst>
          </p:cNvPr>
          <p:cNvSpPr/>
          <p:nvPr/>
        </p:nvSpPr>
        <p:spPr>
          <a:xfrm>
            <a:off x="3316080" y="888000"/>
            <a:ext cx="2301240" cy="2255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A" sz="5400"/>
              <a:t>300+ </a:t>
            </a:r>
          </a:p>
          <a:p>
            <a:pPr algn="ctr"/>
            <a:r>
              <a:rPr lang="fr-CA" sz="1600"/>
              <a:t>pêcheurs et parties prenantes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346174-F647-4002-AA73-16492957F52F}"/>
              </a:ext>
            </a:extLst>
          </p:cNvPr>
          <p:cNvSpPr txBox="1"/>
          <p:nvPr/>
        </p:nvSpPr>
        <p:spPr>
          <a:xfrm>
            <a:off x="864702" y="4989835"/>
            <a:ext cx="2095125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CA" sz="2000" b="1"/>
              <a:t>19 communautés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F5AD34-0B2C-44E4-A3D7-05CABF6F96A2}"/>
              </a:ext>
            </a:extLst>
          </p:cNvPr>
          <p:cNvSpPr txBox="1"/>
          <p:nvPr/>
        </p:nvSpPr>
        <p:spPr>
          <a:xfrm>
            <a:off x="5552812" y="4989835"/>
            <a:ext cx="3138808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CA" sz="2000" b="1"/>
              <a:t>www.parlonseaudouce.ca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7A23FC-B5AE-41B8-9A5D-CAABD39A40DF}"/>
              </a:ext>
            </a:extLst>
          </p:cNvPr>
          <p:cNvCxnSpPr>
            <a:cxnSpLocks/>
          </p:cNvCxnSpPr>
          <p:nvPr/>
        </p:nvCxnSpPr>
        <p:spPr>
          <a:xfrm flipH="1">
            <a:off x="2593186" y="2712828"/>
            <a:ext cx="781830" cy="70225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B1C164-9D13-45F3-8A44-B771F0753CFA}"/>
              </a:ext>
            </a:extLst>
          </p:cNvPr>
          <p:cNvCxnSpPr>
            <a:cxnSpLocks/>
          </p:cNvCxnSpPr>
          <p:nvPr/>
        </p:nvCxnSpPr>
        <p:spPr>
          <a:xfrm>
            <a:off x="5559014" y="2713086"/>
            <a:ext cx="781200" cy="70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641C049-6032-4BB6-B5F2-A077B651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A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49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Manitoba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E0DCD-F50F-424C-A39F-6671607BECEC}"/>
              </a:ext>
            </a:extLst>
          </p:cNvPr>
          <p:cNvSpPr/>
          <p:nvPr/>
        </p:nvSpPr>
        <p:spPr>
          <a:xfrm>
            <a:off x="433420" y="2103538"/>
            <a:ext cx="3409196" cy="174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800" dirty="0"/>
              <a:t>Certains pêcheurs sont inquiets des conséquences liées au retrait du Manitoba tandis que d’autres sont d’avis qu’ils pourront ainsi obtenir de meilleurs prix pour leurs poissons dans un marché libre.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B3876-F120-40D3-A3ED-4CAEF732DB1D}"/>
              </a:ext>
            </a:extLst>
          </p:cNvPr>
          <p:cNvSpPr/>
          <p:nvPr/>
        </p:nvSpPr>
        <p:spPr>
          <a:xfrm>
            <a:off x="1112520" y="4757845"/>
            <a:ext cx="413914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800" dirty="0"/>
              <a:t>L’OCPED joue un rôle important sur la durabilité économique de la pêche et les pêcheurs souhaitent avoir la possibilité de vendre leurs prises à l’OCPED, même dans un marché libre.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610E3F-AA74-49C8-A65F-FCA556A96289}"/>
              </a:ext>
            </a:extLst>
          </p:cNvPr>
          <p:cNvSpPr txBox="1"/>
          <p:nvPr/>
        </p:nvSpPr>
        <p:spPr>
          <a:xfrm>
            <a:off x="588946" y="1255377"/>
            <a:ext cx="3098144" cy="83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5"/>
                </a:solidFill>
              </a:rPr>
              <a:t>Des sentiments mitigés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05D45-3EC6-4981-847C-ED59FB6F5759}"/>
              </a:ext>
            </a:extLst>
          </p:cNvPr>
          <p:cNvSpPr txBox="1"/>
          <p:nvPr/>
        </p:nvSpPr>
        <p:spPr>
          <a:xfrm>
            <a:off x="1736181" y="4304236"/>
            <a:ext cx="2891817" cy="418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tx2"/>
                </a:solidFill>
              </a:rPr>
              <a:t>Rôle important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C36CF-243E-43A9-9482-69B6AC86D944}"/>
              </a:ext>
            </a:extLst>
          </p:cNvPr>
          <p:cNvSpPr txBox="1"/>
          <p:nvPr/>
        </p:nvSpPr>
        <p:spPr>
          <a:xfrm>
            <a:off x="4324295" y="1255377"/>
            <a:ext cx="3243879" cy="83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1"/>
                </a:solidFill>
              </a:rPr>
              <a:t>Pénurie d’acheteurs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A3850C-0631-488B-A9B1-27EC744058FF}"/>
              </a:ext>
            </a:extLst>
          </p:cNvPr>
          <p:cNvSpPr/>
          <p:nvPr/>
        </p:nvSpPr>
        <p:spPr>
          <a:xfrm>
            <a:off x="4495468" y="2333724"/>
            <a:ext cx="290276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800" dirty="0"/>
              <a:t>Les pêcheurs du Manitoba sont inquiets de la pénurie d’acheteurs dans leur communauté.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16A9E-113E-4AB9-9357-282161AC75BB}"/>
              </a:ext>
            </a:extLst>
          </p:cNvPr>
          <p:cNvSpPr txBox="1"/>
          <p:nvPr/>
        </p:nvSpPr>
        <p:spPr>
          <a:xfrm>
            <a:off x="8205379" y="1255377"/>
            <a:ext cx="3470413" cy="83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3200" b="1" dirty="0">
                <a:solidFill>
                  <a:schemeClr val="accent5"/>
                </a:solidFill>
              </a:rPr>
              <a:t>Frais de transport + infrastructure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318694-DFA6-442F-A951-C188BE8DC27A}"/>
              </a:ext>
            </a:extLst>
          </p:cNvPr>
          <p:cNvSpPr/>
          <p:nvPr/>
        </p:nvSpPr>
        <p:spPr>
          <a:xfrm>
            <a:off x="8041721" y="2334710"/>
            <a:ext cx="3470413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800" dirty="0"/>
              <a:t>Il est difficile pour les pêcheurs d’expédier leurs poissons dans les marchés commerciaux en raison des frais de transport et des infrastructures existantes.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49AD2-ACA2-4FB7-A111-7E43C1BEA75A}"/>
              </a:ext>
            </a:extLst>
          </p:cNvPr>
          <p:cNvSpPr txBox="1"/>
          <p:nvPr/>
        </p:nvSpPr>
        <p:spPr>
          <a:xfrm>
            <a:off x="6768530" y="4334302"/>
            <a:ext cx="3917739" cy="418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CA" sz="3200" b="1" dirty="0">
                <a:solidFill>
                  <a:schemeClr val="tx2"/>
                </a:solidFill>
              </a:rPr>
              <a:t>Gestion de l’OCPED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D09E59-D0C2-4899-A2C4-6D91B6398E20}"/>
              </a:ext>
            </a:extLst>
          </p:cNvPr>
          <p:cNvSpPr/>
          <p:nvPr/>
        </p:nvSpPr>
        <p:spPr>
          <a:xfrm>
            <a:off x="6634400" y="4746322"/>
            <a:ext cx="4186000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800" dirty="0"/>
              <a:t>Les pêcheurs sont d’avis que des meilleures pratiques de gouvernance aideront à améliorer la confiance dans l’OCPED, notamment un conseil d’administration plus inclusif et une amélioration de la gestion financière.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C56F1-A855-4431-918B-15368C867CF4}"/>
              </a:ext>
            </a:extLst>
          </p:cNvPr>
          <p:cNvCxnSpPr>
            <a:cxnSpLocks/>
          </p:cNvCxnSpPr>
          <p:nvPr/>
        </p:nvCxnSpPr>
        <p:spPr>
          <a:xfrm>
            <a:off x="549280" y="3985653"/>
            <a:ext cx="10844222" cy="2658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062E22-8FF4-4AA6-9699-02220BB03978}"/>
              </a:ext>
            </a:extLst>
          </p:cNvPr>
          <p:cNvCxnSpPr>
            <a:cxnSpLocks/>
          </p:cNvCxnSpPr>
          <p:nvPr/>
        </p:nvCxnSpPr>
        <p:spPr>
          <a:xfrm>
            <a:off x="3889586" y="1255377"/>
            <a:ext cx="0" cy="24118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11CA1C-C407-4C7A-8E29-183A0A737D1F}"/>
              </a:ext>
            </a:extLst>
          </p:cNvPr>
          <p:cNvCxnSpPr>
            <a:cxnSpLocks/>
          </p:cNvCxnSpPr>
          <p:nvPr/>
        </p:nvCxnSpPr>
        <p:spPr>
          <a:xfrm>
            <a:off x="7832936" y="1255377"/>
            <a:ext cx="0" cy="24382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D07BAA-D1F1-4FB8-B468-CD9C65E9DBD0}"/>
              </a:ext>
            </a:extLst>
          </p:cNvPr>
          <p:cNvCxnSpPr>
            <a:cxnSpLocks/>
          </p:cNvCxnSpPr>
          <p:nvPr/>
        </p:nvCxnSpPr>
        <p:spPr>
          <a:xfrm>
            <a:off x="5946847" y="4307323"/>
            <a:ext cx="0" cy="170857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3F3548F4-81D1-454B-B16C-D46CEE1C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9532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Saskatchewan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CA03D-AA65-46E1-B867-4587135CD0E2}"/>
              </a:ext>
            </a:extLst>
          </p:cNvPr>
          <p:cNvSpPr txBox="1"/>
          <p:nvPr/>
        </p:nvSpPr>
        <p:spPr>
          <a:xfrm>
            <a:off x="4524372" y="2336977"/>
            <a:ext cx="3360926" cy="83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5"/>
                </a:solidFill>
              </a:rPr>
              <a:t>Plus d’inquiétudes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40B8A-8680-49CE-82F2-B19F882B323D}"/>
              </a:ext>
            </a:extLst>
          </p:cNvPr>
          <p:cNvSpPr txBox="1"/>
          <p:nvPr/>
        </p:nvSpPr>
        <p:spPr>
          <a:xfrm>
            <a:off x="8081895" y="2351087"/>
            <a:ext cx="3516209" cy="83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1"/>
                </a:solidFill>
              </a:rPr>
              <a:t>Toujours une 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8297C-9F66-42D4-BE78-4F0927590492}"/>
              </a:ext>
            </a:extLst>
          </p:cNvPr>
          <p:cNvSpPr txBox="1"/>
          <p:nvPr/>
        </p:nvSpPr>
        <p:spPr>
          <a:xfrm>
            <a:off x="1109931" y="2336977"/>
            <a:ext cx="2643269" cy="83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1"/>
                </a:solidFill>
              </a:rPr>
              <a:t>Rôle important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4A0E35-2FFB-48F4-B824-B10D5F1FFE9E}"/>
              </a:ext>
            </a:extLst>
          </p:cNvPr>
          <p:cNvSpPr/>
          <p:nvPr/>
        </p:nvSpPr>
        <p:spPr>
          <a:xfrm>
            <a:off x="8041153" y="3166320"/>
            <a:ext cx="3595369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800" dirty="0"/>
              <a:t>La plupart des pêcheurs en Saskatchewan font encore appel aux services de l’OCPED même après la transition au marché ouvert de leur province en 2012.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1593D-BD8B-4561-B947-AC8315E9BBE5}"/>
              </a:ext>
            </a:extLst>
          </p:cNvPr>
          <p:cNvSpPr/>
          <p:nvPr/>
        </p:nvSpPr>
        <p:spPr>
          <a:xfrm>
            <a:off x="4417751" y="3174129"/>
            <a:ext cx="3574167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800" dirty="0"/>
              <a:t>Les pêcheurs appréhendent le retrait du Manitoba et ses conséquences sur l’OCPED.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0BF888-DD74-4D61-8063-9630FE746FFB}"/>
              </a:ext>
            </a:extLst>
          </p:cNvPr>
          <p:cNvSpPr/>
          <p:nvPr/>
        </p:nvSpPr>
        <p:spPr>
          <a:xfrm>
            <a:off x="622838" y="3174129"/>
            <a:ext cx="361745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800" dirty="0"/>
              <a:t>L’OCPED joue un rôle important dans la durabilité économique de la pêche et la gestion des frais de transport et de stockage.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AB0A86-5137-4359-AF39-0A21D7F7D0DF}"/>
              </a:ext>
            </a:extLst>
          </p:cNvPr>
          <p:cNvCxnSpPr>
            <a:cxnSpLocks/>
          </p:cNvCxnSpPr>
          <p:nvPr/>
        </p:nvCxnSpPr>
        <p:spPr>
          <a:xfrm>
            <a:off x="4417751" y="2133600"/>
            <a:ext cx="0" cy="243792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09182A-F8C6-4C1F-AD0B-AAD34D4748C2}"/>
              </a:ext>
            </a:extLst>
          </p:cNvPr>
          <p:cNvCxnSpPr>
            <a:cxnSpLocks/>
          </p:cNvCxnSpPr>
          <p:nvPr/>
        </p:nvCxnSpPr>
        <p:spPr>
          <a:xfrm>
            <a:off x="7951637" y="2133600"/>
            <a:ext cx="0" cy="243792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3CD3BD5-6C86-4546-B38B-5C72CC46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1147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Territoires du Nord-Ouest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1867808" y="2055131"/>
            <a:ext cx="3751700" cy="1387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1800" dirty="0"/>
              <a:t>Le gouvernement des Territoires du Nord-Ouest a élaboré une stratégie de développement et de durabilité de la pêche provenant du Grand lac des Esclaves.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DE4CA-D88E-4F87-9899-FAA9DBD16476}"/>
              </a:ext>
            </a:extLst>
          </p:cNvPr>
          <p:cNvSpPr txBox="1"/>
          <p:nvPr/>
        </p:nvSpPr>
        <p:spPr>
          <a:xfrm>
            <a:off x="6393760" y="1105804"/>
            <a:ext cx="4283603" cy="83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5"/>
                </a:solidFill>
              </a:rPr>
              <a:t>Transformation + entreposage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7EFA1-1EB8-4E21-B972-8F453B64DF5B}"/>
              </a:ext>
            </a:extLst>
          </p:cNvPr>
          <p:cNvSpPr/>
          <p:nvPr/>
        </p:nvSpPr>
        <p:spPr>
          <a:xfrm>
            <a:off x="6590064" y="2045869"/>
            <a:ext cx="389099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800" dirty="0"/>
              <a:t>Les pêcheurs souhaitent construire leurs propres installations de transformation et d’entreposage.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AA18C-FAE9-42FC-97A7-601A8EBFD787}"/>
              </a:ext>
            </a:extLst>
          </p:cNvPr>
          <p:cNvSpPr txBox="1"/>
          <p:nvPr/>
        </p:nvSpPr>
        <p:spPr>
          <a:xfrm>
            <a:off x="2448380" y="3717018"/>
            <a:ext cx="2346019" cy="83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1"/>
                </a:solidFill>
              </a:rPr>
              <a:t>Difficultés logistiques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E864CD-CACF-4183-A6DE-FBFB0949AC9C}"/>
              </a:ext>
            </a:extLst>
          </p:cNvPr>
          <p:cNvSpPr/>
          <p:nvPr/>
        </p:nvSpPr>
        <p:spPr>
          <a:xfrm>
            <a:off x="1566665" y="4635913"/>
            <a:ext cx="4109451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800" dirty="0"/>
              <a:t>Les pêcheurs des Territoires du Nord-Ouest font face à des difficultés logistiques pour acheminer leurs poissons aux marchés commerciaux.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0757A-4297-4765-88D5-6DBFA0679193}"/>
              </a:ext>
            </a:extLst>
          </p:cNvPr>
          <p:cNvSpPr txBox="1"/>
          <p:nvPr/>
        </p:nvSpPr>
        <p:spPr>
          <a:xfrm>
            <a:off x="6999217" y="3929566"/>
            <a:ext cx="3072683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1"/>
                </a:solidFill>
              </a:rPr>
              <a:t>Marché local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822EB8-01A5-47F1-B1F1-775832CEAA58}"/>
              </a:ext>
            </a:extLst>
          </p:cNvPr>
          <p:cNvSpPr/>
          <p:nvPr/>
        </p:nvSpPr>
        <p:spPr>
          <a:xfrm>
            <a:off x="6694346" y="4635913"/>
            <a:ext cx="3682426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800" dirty="0"/>
              <a:t>Les pêcheurs ont tissé des liens étroits avec les commerçants locaux.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FB9AB-2C27-4C9E-879C-DC413EB893E1}"/>
              </a:ext>
            </a:extLst>
          </p:cNvPr>
          <p:cNvSpPr txBox="1"/>
          <p:nvPr/>
        </p:nvSpPr>
        <p:spPr>
          <a:xfrm>
            <a:off x="2207317" y="1105804"/>
            <a:ext cx="3072683" cy="83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5"/>
                </a:solidFill>
              </a:rPr>
              <a:t>Stratégie du gouvernement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6A569E-D6C0-48A5-8CD6-AE42275975BF}"/>
              </a:ext>
            </a:extLst>
          </p:cNvPr>
          <p:cNvCxnSpPr>
            <a:cxnSpLocks/>
          </p:cNvCxnSpPr>
          <p:nvPr/>
        </p:nvCxnSpPr>
        <p:spPr>
          <a:xfrm>
            <a:off x="1566665" y="3429000"/>
            <a:ext cx="864413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E8E44-D2FD-4705-BDEC-CF4286406850}"/>
              </a:ext>
            </a:extLst>
          </p:cNvPr>
          <p:cNvCxnSpPr>
            <a:cxnSpLocks/>
          </p:cNvCxnSpPr>
          <p:nvPr/>
        </p:nvCxnSpPr>
        <p:spPr>
          <a:xfrm>
            <a:off x="6007946" y="1080498"/>
            <a:ext cx="0" cy="199798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4C62F1-0828-43A4-9E1C-575946CC486A}"/>
              </a:ext>
            </a:extLst>
          </p:cNvPr>
          <p:cNvCxnSpPr>
            <a:cxnSpLocks/>
          </p:cNvCxnSpPr>
          <p:nvPr/>
        </p:nvCxnSpPr>
        <p:spPr>
          <a:xfrm>
            <a:off x="6007946" y="3717018"/>
            <a:ext cx="0" cy="199798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A289501-7F84-4824-B3DC-E30E2A83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3389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660E549-7C07-4D73-8BFA-0D614A0724E2}"/>
              </a:ext>
            </a:extLst>
          </p:cNvPr>
          <p:cNvGrpSpPr/>
          <p:nvPr/>
        </p:nvGrpSpPr>
        <p:grpSpPr>
          <a:xfrm>
            <a:off x="10012680" y="4947887"/>
            <a:ext cx="1608568" cy="1437198"/>
            <a:chOff x="4953000" y="1243013"/>
            <a:chExt cx="260351" cy="184150"/>
          </a:xfrm>
          <a:solidFill>
            <a:schemeClr val="bg2">
              <a:alpha val="50000"/>
            </a:schemeClr>
          </a:solidFill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1A169D70-5370-40D7-8093-0B9B9AA68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270000"/>
              <a:ext cx="214313" cy="134938"/>
            </a:xfrm>
            <a:custGeom>
              <a:avLst/>
              <a:gdLst>
                <a:gd name="T0" fmla="*/ 124 w 1031"/>
                <a:gd name="T1" fmla="*/ 322 h 644"/>
                <a:gd name="T2" fmla="*/ 124 w 1031"/>
                <a:gd name="T3" fmla="*/ 322 h 644"/>
                <a:gd name="T4" fmla="*/ 515 w 1031"/>
                <a:gd name="T5" fmla="*/ 532 h 644"/>
                <a:gd name="T6" fmla="*/ 906 w 1031"/>
                <a:gd name="T7" fmla="*/ 322 h 644"/>
                <a:gd name="T8" fmla="*/ 515 w 1031"/>
                <a:gd name="T9" fmla="*/ 112 h 644"/>
                <a:gd name="T10" fmla="*/ 124 w 1031"/>
                <a:gd name="T11" fmla="*/ 322 h 644"/>
                <a:gd name="T12" fmla="*/ 124 w 1031"/>
                <a:gd name="T13" fmla="*/ 322 h 644"/>
                <a:gd name="T14" fmla="*/ 515 w 1031"/>
                <a:gd name="T15" fmla="*/ 644 h 644"/>
                <a:gd name="T16" fmla="*/ 515 w 1031"/>
                <a:gd name="T17" fmla="*/ 644 h 644"/>
                <a:gd name="T18" fmla="*/ 10 w 1031"/>
                <a:gd name="T19" fmla="*/ 350 h 644"/>
                <a:gd name="T20" fmla="*/ 10 w 1031"/>
                <a:gd name="T21" fmla="*/ 294 h 644"/>
                <a:gd name="T22" fmla="*/ 515 w 1031"/>
                <a:gd name="T23" fmla="*/ 0 h 644"/>
                <a:gd name="T24" fmla="*/ 1021 w 1031"/>
                <a:gd name="T25" fmla="*/ 294 h 644"/>
                <a:gd name="T26" fmla="*/ 1021 w 1031"/>
                <a:gd name="T27" fmla="*/ 350 h 644"/>
                <a:gd name="T28" fmla="*/ 515 w 1031"/>
                <a:gd name="T29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1" h="644">
                  <a:moveTo>
                    <a:pt x="124" y="322"/>
                  </a:moveTo>
                  <a:lnTo>
                    <a:pt x="124" y="322"/>
                  </a:lnTo>
                  <a:cubicBezTo>
                    <a:pt x="211" y="452"/>
                    <a:pt x="358" y="532"/>
                    <a:pt x="515" y="532"/>
                  </a:cubicBezTo>
                  <a:cubicBezTo>
                    <a:pt x="673" y="532"/>
                    <a:pt x="820" y="452"/>
                    <a:pt x="906" y="322"/>
                  </a:cubicBezTo>
                  <a:cubicBezTo>
                    <a:pt x="820" y="192"/>
                    <a:pt x="673" y="112"/>
                    <a:pt x="515" y="112"/>
                  </a:cubicBezTo>
                  <a:cubicBezTo>
                    <a:pt x="358" y="112"/>
                    <a:pt x="211" y="192"/>
                    <a:pt x="124" y="322"/>
                  </a:cubicBezTo>
                  <a:lnTo>
                    <a:pt x="124" y="322"/>
                  </a:lnTo>
                  <a:close/>
                  <a:moveTo>
                    <a:pt x="515" y="644"/>
                  </a:moveTo>
                  <a:lnTo>
                    <a:pt x="515" y="644"/>
                  </a:lnTo>
                  <a:cubicBezTo>
                    <a:pt x="307" y="644"/>
                    <a:pt x="113" y="531"/>
                    <a:pt x="10" y="350"/>
                  </a:cubicBezTo>
                  <a:cubicBezTo>
                    <a:pt x="0" y="332"/>
                    <a:pt x="0" y="311"/>
                    <a:pt x="10" y="294"/>
                  </a:cubicBezTo>
                  <a:cubicBezTo>
                    <a:pt x="113" y="112"/>
                    <a:pt x="307" y="0"/>
                    <a:pt x="515" y="0"/>
                  </a:cubicBezTo>
                  <a:cubicBezTo>
                    <a:pt x="724" y="0"/>
                    <a:pt x="917" y="112"/>
                    <a:pt x="1021" y="294"/>
                  </a:cubicBezTo>
                  <a:cubicBezTo>
                    <a:pt x="1031" y="311"/>
                    <a:pt x="1031" y="332"/>
                    <a:pt x="1021" y="350"/>
                  </a:cubicBezTo>
                  <a:cubicBezTo>
                    <a:pt x="917" y="531"/>
                    <a:pt x="724" y="644"/>
                    <a:pt x="515" y="6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245ADD83-EB20-4DC0-98C3-27D987568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0" y="1279525"/>
              <a:ext cx="73025" cy="114300"/>
            </a:xfrm>
            <a:custGeom>
              <a:avLst/>
              <a:gdLst>
                <a:gd name="T0" fmla="*/ 112 w 349"/>
                <a:gd name="T1" fmla="*/ 157 h 547"/>
                <a:gd name="T2" fmla="*/ 112 w 349"/>
                <a:gd name="T3" fmla="*/ 157 h 547"/>
                <a:gd name="T4" fmla="*/ 112 w 349"/>
                <a:gd name="T5" fmla="*/ 393 h 547"/>
                <a:gd name="T6" fmla="*/ 225 w 349"/>
                <a:gd name="T7" fmla="*/ 275 h 547"/>
                <a:gd name="T8" fmla="*/ 112 w 349"/>
                <a:gd name="T9" fmla="*/ 157 h 547"/>
                <a:gd name="T10" fmla="*/ 112 w 349"/>
                <a:gd name="T11" fmla="*/ 157 h 547"/>
                <a:gd name="T12" fmla="*/ 56 w 349"/>
                <a:gd name="T13" fmla="*/ 547 h 547"/>
                <a:gd name="T14" fmla="*/ 56 w 349"/>
                <a:gd name="T15" fmla="*/ 547 h 547"/>
                <a:gd name="T16" fmla="*/ 25 w 349"/>
                <a:gd name="T17" fmla="*/ 539 h 547"/>
                <a:gd name="T18" fmla="*/ 0 w 349"/>
                <a:gd name="T19" fmla="*/ 491 h 547"/>
                <a:gd name="T20" fmla="*/ 0 w 349"/>
                <a:gd name="T21" fmla="*/ 59 h 547"/>
                <a:gd name="T22" fmla="*/ 25 w 349"/>
                <a:gd name="T23" fmla="*/ 11 h 547"/>
                <a:gd name="T24" fmla="*/ 79 w 349"/>
                <a:gd name="T25" fmla="*/ 8 h 547"/>
                <a:gd name="T26" fmla="*/ 339 w 349"/>
                <a:gd name="T27" fmla="*/ 247 h 547"/>
                <a:gd name="T28" fmla="*/ 339 w 349"/>
                <a:gd name="T29" fmla="*/ 303 h 547"/>
                <a:gd name="T30" fmla="*/ 79 w 349"/>
                <a:gd name="T31" fmla="*/ 542 h 547"/>
                <a:gd name="T32" fmla="*/ 56 w 349"/>
                <a:gd name="T33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9" h="547">
                  <a:moveTo>
                    <a:pt x="112" y="157"/>
                  </a:moveTo>
                  <a:lnTo>
                    <a:pt x="112" y="157"/>
                  </a:lnTo>
                  <a:lnTo>
                    <a:pt x="112" y="393"/>
                  </a:lnTo>
                  <a:cubicBezTo>
                    <a:pt x="156" y="361"/>
                    <a:pt x="194" y="321"/>
                    <a:pt x="225" y="275"/>
                  </a:cubicBezTo>
                  <a:cubicBezTo>
                    <a:pt x="194" y="229"/>
                    <a:pt x="156" y="189"/>
                    <a:pt x="112" y="157"/>
                  </a:cubicBezTo>
                  <a:lnTo>
                    <a:pt x="112" y="157"/>
                  </a:lnTo>
                  <a:close/>
                  <a:moveTo>
                    <a:pt x="56" y="547"/>
                  </a:moveTo>
                  <a:lnTo>
                    <a:pt x="56" y="547"/>
                  </a:lnTo>
                  <a:cubicBezTo>
                    <a:pt x="45" y="547"/>
                    <a:pt x="35" y="544"/>
                    <a:pt x="25" y="539"/>
                  </a:cubicBezTo>
                  <a:cubicBezTo>
                    <a:pt x="9" y="528"/>
                    <a:pt x="0" y="510"/>
                    <a:pt x="0" y="491"/>
                  </a:cubicBezTo>
                  <a:lnTo>
                    <a:pt x="0" y="59"/>
                  </a:lnTo>
                  <a:cubicBezTo>
                    <a:pt x="0" y="40"/>
                    <a:pt x="9" y="22"/>
                    <a:pt x="25" y="11"/>
                  </a:cubicBezTo>
                  <a:cubicBezTo>
                    <a:pt x="42" y="1"/>
                    <a:pt x="62" y="0"/>
                    <a:pt x="79" y="8"/>
                  </a:cubicBezTo>
                  <a:cubicBezTo>
                    <a:pt x="190" y="60"/>
                    <a:pt x="280" y="142"/>
                    <a:pt x="339" y="247"/>
                  </a:cubicBezTo>
                  <a:cubicBezTo>
                    <a:pt x="349" y="264"/>
                    <a:pt x="349" y="285"/>
                    <a:pt x="339" y="303"/>
                  </a:cubicBezTo>
                  <a:cubicBezTo>
                    <a:pt x="280" y="408"/>
                    <a:pt x="190" y="490"/>
                    <a:pt x="79" y="542"/>
                  </a:cubicBezTo>
                  <a:cubicBezTo>
                    <a:pt x="72" y="546"/>
                    <a:pt x="64" y="547"/>
                    <a:pt x="56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0271F287-DCBE-40CC-94F1-389940B95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38" y="1323975"/>
              <a:ext cx="17463" cy="19050"/>
            </a:xfrm>
            <a:custGeom>
              <a:avLst/>
              <a:gdLst>
                <a:gd name="T0" fmla="*/ 44 w 89"/>
                <a:gd name="T1" fmla="*/ 0 h 89"/>
                <a:gd name="T2" fmla="*/ 44 w 89"/>
                <a:gd name="T3" fmla="*/ 0 h 89"/>
                <a:gd name="T4" fmla="*/ 0 w 89"/>
                <a:gd name="T5" fmla="*/ 44 h 89"/>
                <a:gd name="T6" fmla="*/ 44 w 89"/>
                <a:gd name="T7" fmla="*/ 89 h 89"/>
                <a:gd name="T8" fmla="*/ 89 w 89"/>
                <a:gd name="T9" fmla="*/ 44 h 89"/>
                <a:gd name="T10" fmla="*/ 44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44" y="0"/>
                  </a:moveTo>
                  <a:lnTo>
                    <a:pt x="44" y="0"/>
                  </a:lnTo>
                  <a:cubicBezTo>
                    <a:pt x="20" y="0"/>
                    <a:pt x="0" y="20"/>
                    <a:pt x="0" y="44"/>
                  </a:cubicBezTo>
                  <a:cubicBezTo>
                    <a:pt x="0" y="69"/>
                    <a:pt x="20" y="89"/>
                    <a:pt x="44" y="89"/>
                  </a:cubicBezTo>
                  <a:cubicBezTo>
                    <a:pt x="69" y="89"/>
                    <a:pt x="89" y="69"/>
                    <a:pt x="89" y="44"/>
                  </a:cubicBezTo>
                  <a:cubicBezTo>
                    <a:pt x="89" y="20"/>
                    <a:pt x="69" y="0"/>
                    <a:pt x="4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08FD2F86-C830-4DEC-9249-28DB0EA4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263" y="1243013"/>
              <a:ext cx="133350" cy="58738"/>
            </a:xfrm>
            <a:custGeom>
              <a:avLst/>
              <a:gdLst>
                <a:gd name="T0" fmla="*/ 134 w 643"/>
                <a:gd name="T1" fmla="*/ 284 h 284"/>
                <a:gd name="T2" fmla="*/ 134 w 643"/>
                <a:gd name="T3" fmla="*/ 284 h 284"/>
                <a:gd name="T4" fmla="*/ 111 w 643"/>
                <a:gd name="T5" fmla="*/ 269 h 284"/>
                <a:gd name="T6" fmla="*/ 50 w 643"/>
                <a:gd name="T7" fmla="*/ 174 h 284"/>
                <a:gd name="T8" fmla="*/ 10 w 643"/>
                <a:gd name="T9" fmla="*/ 135 h 284"/>
                <a:gd name="T10" fmla="*/ 1 w 643"/>
                <a:gd name="T11" fmla="*/ 114 h 284"/>
                <a:gd name="T12" fmla="*/ 12 w 643"/>
                <a:gd name="T13" fmla="*/ 93 h 284"/>
                <a:gd name="T14" fmla="*/ 322 w 643"/>
                <a:gd name="T15" fmla="*/ 11 h 284"/>
                <a:gd name="T16" fmla="*/ 635 w 643"/>
                <a:gd name="T17" fmla="*/ 190 h 284"/>
                <a:gd name="T18" fmla="*/ 629 w 643"/>
                <a:gd name="T19" fmla="*/ 227 h 284"/>
                <a:gd name="T20" fmla="*/ 592 w 643"/>
                <a:gd name="T21" fmla="*/ 221 h 284"/>
                <a:gd name="T22" fmla="*/ 317 w 643"/>
                <a:gd name="T23" fmla="*/ 63 h 284"/>
                <a:gd name="T24" fmla="*/ 69 w 643"/>
                <a:gd name="T25" fmla="*/ 118 h 284"/>
                <a:gd name="T26" fmla="*/ 89 w 643"/>
                <a:gd name="T27" fmla="*/ 140 h 284"/>
                <a:gd name="T28" fmla="*/ 158 w 643"/>
                <a:gd name="T29" fmla="*/ 247 h 284"/>
                <a:gd name="T30" fmla="*/ 145 w 643"/>
                <a:gd name="T31" fmla="*/ 282 h 284"/>
                <a:gd name="T32" fmla="*/ 134 w 643"/>
                <a:gd name="T3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3" h="284">
                  <a:moveTo>
                    <a:pt x="134" y="284"/>
                  </a:moveTo>
                  <a:lnTo>
                    <a:pt x="134" y="284"/>
                  </a:lnTo>
                  <a:cubicBezTo>
                    <a:pt x="124" y="284"/>
                    <a:pt x="115" y="279"/>
                    <a:pt x="111" y="269"/>
                  </a:cubicBezTo>
                  <a:cubicBezTo>
                    <a:pt x="95" y="235"/>
                    <a:pt x="74" y="203"/>
                    <a:pt x="50" y="174"/>
                  </a:cubicBezTo>
                  <a:cubicBezTo>
                    <a:pt x="38" y="161"/>
                    <a:pt x="24" y="147"/>
                    <a:pt x="10" y="135"/>
                  </a:cubicBezTo>
                  <a:cubicBezTo>
                    <a:pt x="4" y="129"/>
                    <a:pt x="0" y="122"/>
                    <a:pt x="1" y="114"/>
                  </a:cubicBezTo>
                  <a:cubicBezTo>
                    <a:pt x="1" y="106"/>
                    <a:pt x="5" y="98"/>
                    <a:pt x="12" y="93"/>
                  </a:cubicBezTo>
                  <a:cubicBezTo>
                    <a:pt x="102" y="28"/>
                    <a:pt x="213" y="0"/>
                    <a:pt x="322" y="11"/>
                  </a:cubicBezTo>
                  <a:cubicBezTo>
                    <a:pt x="447" y="24"/>
                    <a:pt x="560" y="90"/>
                    <a:pt x="635" y="190"/>
                  </a:cubicBezTo>
                  <a:cubicBezTo>
                    <a:pt x="643" y="202"/>
                    <a:pt x="641" y="218"/>
                    <a:pt x="629" y="227"/>
                  </a:cubicBezTo>
                  <a:cubicBezTo>
                    <a:pt x="618" y="235"/>
                    <a:pt x="601" y="233"/>
                    <a:pt x="592" y="221"/>
                  </a:cubicBezTo>
                  <a:cubicBezTo>
                    <a:pt x="527" y="133"/>
                    <a:pt x="426" y="75"/>
                    <a:pt x="317" y="63"/>
                  </a:cubicBezTo>
                  <a:cubicBezTo>
                    <a:pt x="231" y="53"/>
                    <a:pt x="144" y="73"/>
                    <a:pt x="69" y="118"/>
                  </a:cubicBezTo>
                  <a:cubicBezTo>
                    <a:pt x="76" y="125"/>
                    <a:pt x="83" y="132"/>
                    <a:pt x="89" y="140"/>
                  </a:cubicBezTo>
                  <a:cubicBezTo>
                    <a:pt x="117" y="172"/>
                    <a:pt x="141" y="208"/>
                    <a:pt x="158" y="247"/>
                  </a:cubicBezTo>
                  <a:cubicBezTo>
                    <a:pt x="164" y="260"/>
                    <a:pt x="159" y="276"/>
                    <a:pt x="145" y="282"/>
                  </a:cubicBezTo>
                  <a:cubicBezTo>
                    <a:pt x="142" y="284"/>
                    <a:pt x="138" y="284"/>
                    <a:pt x="134" y="2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1B80CB52-D223-4FB9-ABF3-964C1BEE2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2538" y="1379538"/>
              <a:ext cx="47625" cy="44450"/>
            </a:xfrm>
            <a:custGeom>
              <a:avLst/>
              <a:gdLst>
                <a:gd name="T0" fmla="*/ 69 w 235"/>
                <a:gd name="T1" fmla="*/ 152 h 205"/>
                <a:gd name="T2" fmla="*/ 69 w 235"/>
                <a:gd name="T3" fmla="*/ 152 h 205"/>
                <a:gd name="T4" fmla="*/ 182 w 235"/>
                <a:gd name="T5" fmla="*/ 85 h 205"/>
                <a:gd name="T6" fmla="*/ 182 w 235"/>
                <a:gd name="T7" fmla="*/ 79 h 205"/>
                <a:gd name="T8" fmla="*/ 73 w 235"/>
                <a:gd name="T9" fmla="*/ 66 h 205"/>
                <a:gd name="T10" fmla="*/ 69 w 235"/>
                <a:gd name="T11" fmla="*/ 152 h 205"/>
                <a:gd name="T12" fmla="*/ 69 w 235"/>
                <a:gd name="T13" fmla="*/ 152 h 205"/>
                <a:gd name="T14" fmla="*/ 80 w 235"/>
                <a:gd name="T15" fmla="*/ 205 h 205"/>
                <a:gd name="T16" fmla="*/ 80 w 235"/>
                <a:gd name="T17" fmla="*/ 205 h 205"/>
                <a:gd name="T18" fmla="*/ 25 w 235"/>
                <a:gd name="T19" fmla="*/ 197 h 205"/>
                <a:gd name="T20" fmla="*/ 8 w 235"/>
                <a:gd name="T21" fmla="*/ 182 h 205"/>
                <a:gd name="T22" fmla="*/ 9 w 235"/>
                <a:gd name="T23" fmla="*/ 160 h 205"/>
                <a:gd name="T24" fmla="*/ 11 w 235"/>
                <a:gd name="T25" fmla="*/ 155 h 205"/>
                <a:gd name="T26" fmla="*/ 14 w 235"/>
                <a:gd name="T27" fmla="*/ 149 h 205"/>
                <a:gd name="T28" fmla="*/ 7 w 235"/>
                <a:gd name="T29" fmla="*/ 43 h 205"/>
                <a:gd name="T30" fmla="*/ 7 w 235"/>
                <a:gd name="T31" fmla="*/ 13 h 205"/>
                <a:gd name="T32" fmla="*/ 36 w 235"/>
                <a:gd name="T33" fmla="*/ 2 h 205"/>
                <a:gd name="T34" fmla="*/ 201 w 235"/>
                <a:gd name="T35" fmla="*/ 27 h 205"/>
                <a:gd name="T36" fmla="*/ 224 w 235"/>
                <a:gd name="T37" fmla="*/ 42 h 205"/>
                <a:gd name="T38" fmla="*/ 235 w 235"/>
                <a:gd name="T39" fmla="*/ 85 h 205"/>
                <a:gd name="T40" fmla="*/ 80 w 235"/>
                <a:gd name="T4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205">
                  <a:moveTo>
                    <a:pt x="69" y="152"/>
                  </a:moveTo>
                  <a:lnTo>
                    <a:pt x="69" y="152"/>
                  </a:lnTo>
                  <a:cubicBezTo>
                    <a:pt x="127" y="156"/>
                    <a:pt x="182" y="124"/>
                    <a:pt x="182" y="85"/>
                  </a:cubicBezTo>
                  <a:cubicBezTo>
                    <a:pt x="182" y="83"/>
                    <a:pt x="182" y="81"/>
                    <a:pt x="182" y="79"/>
                  </a:cubicBezTo>
                  <a:cubicBezTo>
                    <a:pt x="145" y="78"/>
                    <a:pt x="108" y="73"/>
                    <a:pt x="73" y="66"/>
                  </a:cubicBezTo>
                  <a:cubicBezTo>
                    <a:pt x="78" y="93"/>
                    <a:pt x="77" y="122"/>
                    <a:pt x="69" y="152"/>
                  </a:cubicBezTo>
                  <a:lnTo>
                    <a:pt x="69" y="152"/>
                  </a:lnTo>
                  <a:close/>
                  <a:moveTo>
                    <a:pt x="80" y="205"/>
                  </a:moveTo>
                  <a:lnTo>
                    <a:pt x="80" y="205"/>
                  </a:lnTo>
                  <a:cubicBezTo>
                    <a:pt x="61" y="205"/>
                    <a:pt x="43" y="202"/>
                    <a:pt x="25" y="197"/>
                  </a:cubicBezTo>
                  <a:cubicBezTo>
                    <a:pt x="18" y="195"/>
                    <a:pt x="12" y="189"/>
                    <a:pt x="8" y="182"/>
                  </a:cubicBezTo>
                  <a:cubicBezTo>
                    <a:pt x="5" y="175"/>
                    <a:pt x="5" y="167"/>
                    <a:pt x="9" y="160"/>
                  </a:cubicBezTo>
                  <a:cubicBezTo>
                    <a:pt x="9" y="160"/>
                    <a:pt x="11" y="156"/>
                    <a:pt x="11" y="155"/>
                  </a:cubicBezTo>
                  <a:cubicBezTo>
                    <a:pt x="12" y="153"/>
                    <a:pt x="13" y="151"/>
                    <a:pt x="14" y="149"/>
                  </a:cubicBezTo>
                  <a:cubicBezTo>
                    <a:pt x="29" y="110"/>
                    <a:pt x="26" y="70"/>
                    <a:pt x="7" y="43"/>
                  </a:cubicBezTo>
                  <a:cubicBezTo>
                    <a:pt x="1" y="34"/>
                    <a:pt x="0" y="22"/>
                    <a:pt x="7" y="13"/>
                  </a:cubicBezTo>
                  <a:cubicBezTo>
                    <a:pt x="13" y="3"/>
                    <a:pt x="25" y="0"/>
                    <a:pt x="36" y="2"/>
                  </a:cubicBezTo>
                  <a:cubicBezTo>
                    <a:pt x="89" y="18"/>
                    <a:pt x="144" y="26"/>
                    <a:pt x="201" y="27"/>
                  </a:cubicBezTo>
                  <a:cubicBezTo>
                    <a:pt x="211" y="27"/>
                    <a:pt x="219" y="33"/>
                    <a:pt x="224" y="42"/>
                  </a:cubicBezTo>
                  <a:cubicBezTo>
                    <a:pt x="231" y="56"/>
                    <a:pt x="235" y="71"/>
                    <a:pt x="235" y="85"/>
                  </a:cubicBezTo>
                  <a:cubicBezTo>
                    <a:pt x="235" y="151"/>
                    <a:pt x="165" y="205"/>
                    <a:pt x="80" y="2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8718A56E-A125-4B35-86C9-EB9600370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0638" y="1379538"/>
              <a:ext cx="52388" cy="47625"/>
            </a:xfrm>
            <a:custGeom>
              <a:avLst/>
              <a:gdLst>
                <a:gd name="T0" fmla="*/ 84 w 253"/>
                <a:gd name="T1" fmla="*/ 91 h 231"/>
                <a:gd name="T2" fmla="*/ 84 w 253"/>
                <a:gd name="T3" fmla="*/ 91 h 231"/>
                <a:gd name="T4" fmla="*/ 115 w 253"/>
                <a:gd name="T5" fmla="*/ 171 h 231"/>
                <a:gd name="T6" fmla="*/ 125 w 253"/>
                <a:gd name="T7" fmla="*/ 167 h 231"/>
                <a:gd name="T8" fmla="*/ 185 w 253"/>
                <a:gd name="T9" fmla="*/ 116 h 231"/>
                <a:gd name="T10" fmla="*/ 191 w 253"/>
                <a:gd name="T11" fmla="*/ 64 h 231"/>
                <a:gd name="T12" fmla="*/ 188 w 253"/>
                <a:gd name="T13" fmla="*/ 59 h 231"/>
                <a:gd name="T14" fmla="*/ 84 w 253"/>
                <a:gd name="T15" fmla="*/ 91 h 231"/>
                <a:gd name="T16" fmla="*/ 84 w 253"/>
                <a:gd name="T17" fmla="*/ 91 h 231"/>
                <a:gd name="T18" fmla="*/ 90 w 253"/>
                <a:gd name="T19" fmla="*/ 231 h 231"/>
                <a:gd name="T20" fmla="*/ 90 w 253"/>
                <a:gd name="T21" fmla="*/ 231 h 231"/>
                <a:gd name="T22" fmla="*/ 72 w 253"/>
                <a:gd name="T23" fmla="*/ 224 h 231"/>
                <a:gd name="T24" fmla="*/ 63 w 253"/>
                <a:gd name="T25" fmla="*/ 203 h 231"/>
                <a:gd name="T26" fmla="*/ 64 w 253"/>
                <a:gd name="T27" fmla="*/ 198 h 231"/>
                <a:gd name="T28" fmla="*/ 64 w 253"/>
                <a:gd name="T29" fmla="*/ 190 h 231"/>
                <a:gd name="T30" fmla="*/ 14 w 253"/>
                <a:gd name="T31" fmla="*/ 97 h 231"/>
                <a:gd name="T32" fmla="*/ 2 w 253"/>
                <a:gd name="T33" fmla="*/ 69 h 231"/>
                <a:gd name="T34" fmla="*/ 24 w 253"/>
                <a:gd name="T35" fmla="*/ 48 h 231"/>
                <a:gd name="T36" fmla="*/ 185 w 253"/>
                <a:gd name="T37" fmla="*/ 4 h 231"/>
                <a:gd name="T38" fmla="*/ 212 w 253"/>
                <a:gd name="T39" fmla="*/ 8 h 231"/>
                <a:gd name="T40" fmla="*/ 239 w 253"/>
                <a:gd name="T41" fmla="*/ 43 h 231"/>
                <a:gd name="T42" fmla="*/ 231 w 253"/>
                <a:gd name="T43" fmla="*/ 142 h 231"/>
                <a:gd name="T44" fmla="*/ 147 w 253"/>
                <a:gd name="T45" fmla="*/ 215 h 231"/>
                <a:gd name="T46" fmla="*/ 93 w 253"/>
                <a:gd name="T47" fmla="*/ 230 h 231"/>
                <a:gd name="T48" fmla="*/ 90 w 253"/>
                <a:gd name="T4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231">
                  <a:moveTo>
                    <a:pt x="84" y="91"/>
                  </a:moveTo>
                  <a:lnTo>
                    <a:pt x="84" y="91"/>
                  </a:lnTo>
                  <a:cubicBezTo>
                    <a:pt x="100" y="113"/>
                    <a:pt x="111" y="141"/>
                    <a:pt x="115" y="171"/>
                  </a:cubicBezTo>
                  <a:cubicBezTo>
                    <a:pt x="118" y="170"/>
                    <a:pt x="122" y="169"/>
                    <a:pt x="125" y="167"/>
                  </a:cubicBezTo>
                  <a:cubicBezTo>
                    <a:pt x="151" y="155"/>
                    <a:pt x="173" y="137"/>
                    <a:pt x="185" y="116"/>
                  </a:cubicBezTo>
                  <a:cubicBezTo>
                    <a:pt x="196" y="97"/>
                    <a:pt x="198" y="79"/>
                    <a:pt x="191" y="64"/>
                  </a:cubicBezTo>
                  <a:cubicBezTo>
                    <a:pt x="191" y="63"/>
                    <a:pt x="190" y="61"/>
                    <a:pt x="188" y="59"/>
                  </a:cubicBezTo>
                  <a:cubicBezTo>
                    <a:pt x="154" y="73"/>
                    <a:pt x="119" y="83"/>
                    <a:pt x="84" y="91"/>
                  </a:cubicBezTo>
                  <a:lnTo>
                    <a:pt x="84" y="91"/>
                  </a:lnTo>
                  <a:close/>
                  <a:moveTo>
                    <a:pt x="90" y="231"/>
                  </a:moveTo>
                  <a:lnTo>
                    <a:pt x="90" y="231"/>
                  </a:lnTo>
                  <a:cubicBezTo>
                    <a:pt x="83" y="231"/>
                    <a:pt x="77" y="228"/>
                    <a:pt x="72" y="224"/>
                  </a:cubicBezTo>
                  <a:cubicBezTo>
                    <a:pt x="66" y="219"/>
                    <a:pt x="63" y="211"/>
                    <a:pt x="63" y="203"/>
                  </a:cubicBezTo>
                  <a:cubicBezTo>
                    <a:pt x="63" y="203"/>
                    <a:pt x="64" y="199"/>
                    <a:pt x="64" y="198"/>
                  </a:cubicBezTo>
                  <a:cubicBezTo>
                    <a:pt x="64" y="196"/>
                    <a:pt x="64" y="193"/>
                    <a:pt x="64" y="190"/>
                  </a:cubicBezTo>
                  <a:cubicBezTo>
                    <a:pt x="61" y="149"/>
                    <a:pt x="43" y="114"/>
                    <a:pt x="14" y="97"/>
                  </a:cubicBezTo>
                  <a:cubicBezTo>
                    <a:pt x="5" y="91"/>
                    <a:pt x="0" y="80"/>
                    <a:pt x="2" y="69"/>
                  </a:cubicBezTo>
                  <a:cubicBezTo>
                    <a:pt x="4" y="58"/>
                    <a:pt x="13" y="50"/>
                    <a:pt x="24" y="48"/>
                  </a:cubicBezTo>
                  <a:cubicBezTo>
                    <a:pt x="79" y="41"/>
                    <a:pt x="133" y="26"/>
                    <a:pt x="185" y="4"/>
                  </a:cubicBezTo>
                  <a:cubicBezTo>
                    <a:pt x="194" y="0"/>
                    <a:pt x="204" y="1"/>
                    <a:pt x="212" y="8"/>
                  </a:cubicBezTo>
                  <a:cubicBezTo>
                    <a:pt x="224" y="18"/>
                    <a:pt x="233" y="30"/>
                    <a:pt x="239" y="43"/>
                  </a:cubicBezTo>
                  <a:cubicBezTo>
                    <a:pt x="253" y="74"/>
                    <a:pt x="250" y="109"/>
                    <a:pt x="231" y="142"/>
                  </a:cubicBezTo>
                  <a:cubicBezTo>
                    <a:pt x="213" y="173"/>
                    <a:pt x="183" y="199"/>
                    <a:pt x="147" y="215"/>
                  </a:cubicBezTo>
                  <a:cubicBezTo>
                    <a:pt x="130" y="223"/>
                    <a:pt x="112" y="228"/>
                    <a:pt x="93" y="230"/>
                  </a:cubicBezTo>
                  <a:cubicBezTo>
                    <a:pt x="92" y="230"/>
                    <a:pt x="91" y="231"/>
                    <a:pt x="90" y="2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D1E3C526-959B-4280-860F-BCC12B9811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1750" y="1279525"/>
              <a:ext cx="95250" cy="115888"/>
            </a:xfrm>
            <a:custGeom>
              <a:avLst/>
              <a:gdLst>
                <a:gd name="T0" fmla="*/ 125 w 457"/>
                <a:gd name="T1" fmla="*/ 59 h 550"/>
                <a:gd name="T2" fmla="*/ 125 w 457"/>
                <a:gd name="T3" fmla="*/ 59 h 550"/>
                <a:gd name="T4" fmla="*/ 53 w 457"/>
                <a:gd name="T5" fmla="*/ 283 h 550"/>
                <a:gd name="T6" fmla="*/ 117 w 457"/>
                <a:gd name="T7" fmla="*/ 493 h 550"/>
                <a:gd name="T8" fmla="*/ 399 w 457"/>
                <a:gd name="T9" fmla="*/ 275 h 550"/>
                <a:gd name="T10" fmla="*/ 125 w 457"/>
                <a:gd name="T11" fmla="*/ 59 h 550"/>
                <a:gd name="T12" fmla="*/ 125 w 457"/>
                <a:gd name="T13" fmla="*/ 59 h 550"/>
                <a:gd name="T14" fmla="*/ 106 w 457"/>
                <a:gd name="T15" fmla="*/ 550 h 550"/>
                <a:gd name="T16" fmla="*/ 106 w 457"/>
                <a:gd name="T17" fmla="*/ 550 h 550"/>
                <a:gd name="T18" fmla="*/ 84 w 457"/>
                <a:gd name="T19" fmla="*/ 539 h 550"/>
                <a:gd name="T20" fmla="*/ 0 w 457"/>
                <a:gd name="T21" fmla="*/ 283 h 550"/>
                <a:gd name="T22" fmla="*/ 94 w 457"/>
                <a:gd name="T23" fmla="*/ 13 h 550"/>
                <a:gd name="T24" fmla="*/ 122 w 457"/>
                <a:gd name="T25" fmla="*/ 3 h 550"/>
                <a:gd name="T26" fmla="*/ 452 w 457"/>
                <a:gd name="T27" fmla="*/ 262 h 550"/>
                <a:gd name="T28" fmla="*/ 452 w 457"/>
                <a:gd name="T29" fmla="*/ 288 h 550"/>
                <a:gd name="T30" fmla="*/ 112 w 457"/>
                <a:gd name="T31" fmla="*/ 549 h 550"/>
                <a:gd name="T32" fmla="*/ 106 w 457"/>
                <a:gd name="T33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7" h="550">
                  <a:moveTo>
                    <a:pt x="125" y="59"/>
                  </a:moveTo>
                  <a:lnTo>
                    <a:pt x="125" y="59"/>
                  </a:lnTo>
                  <a:cubicBezTo>
                    <a:pt x="78" y="128"/>
                    <a:pt x="53" y="205"/>
                    <a:pt x="53" y="283"/>
                  </a:cubicBezTo>
                  <a:cubicBezTo>
                    <a:pt x="53" y="356"/>
                    <a:pt x="74" y="427"/>
                    <a:pt x="117" y="493"/>
                  </a:cubicBezTo>
                  <a:cubicBezTo>
                    <a:pt x="234" y="458"/>
                    <a:pt x="335" y="379"/>
                    <a:pt x="399" y="275"/>
                  </a:cubicBezTo>
                  <a:cubicBezTo>
                    <a:pt x="336" y="173"/>
                    <a:pt x="238" y="96"/>
                    <a:pt x="125" y="59"/>
                  </a:cubicBezTo>
                  <a:lnTo>
                    <a:pt x="125" y="59"/>
                  </a:lnTo>
                  <a:close/>
                  <a:moveTo>
                    <a:pt x="106" y="550"/>
                  </a:moveTo>
                  <a:lnTo>
                    <a:pt x="106" y="550"/>
                  </a:lnTo>
                  <a:cubicBezTo>
                    <a:pt x="97" y="550"/>
                    <a:pt x="89" y="546"/>
                    <a:pt x="84" y="539"/>
                  </a:cubicBezTo>
                  <a:cubicBezTo>
                    <a:pt x="28" y="459"/>
                    <a:pt x="0" y="373"/>
                    <a:pt x="0" y="283"/>
                  </a:cubicBezTo>
                  <a:cubicBezTo>
                    <a:pt x="0" y="188"/>
                    <a:pt x="33" y="95"/>
                    <a:pt x="94" y="13"/>
                  </a:cubicBezTo>
                  <a:cubicBezTo>
                    <a:pt x="100" y="4"/>
                    <a:pt x="111" y="0"/>
                    <a:pt x="122" y="3"/>
                  </a:cubicBezTo>
                  <a:cubicBezTo>
                    <a:pt x="260" y="42"/>
                    <a:pt x="381" y="136"/>
                    <a:pt x="452" y="262"/>
                  </a:cubicBezTo>
                  <a:cubicBezTo>
                    <a:pt x="457" y="270"/>
                    <a:pt x="457" y="280"/>
                    <a:pt x="452" y="288"/>
                  </a:cubicBezTo>
                  <a:cubicBezTo>
                    <a:pt x="379" y="416"/>
                    <a:pt x="255" y="512"/>
                    <a:pt x="112" y="549"/>
                  </a:cubicBezTo>
                  <a:cubicBezTo>
                    <a:pt x="110" y="550"/>
                    <a:pt x="108" y="550"/>
                    <a:pt x="106" y="5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des rencontres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BEDC08B-F495-4788-BF05-D28C9DACE58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fr-CA" dirty="0"/>
              <a:t>Les commentaires reçus vont contribuer à l’élaboration des priorités destinées à orienter la transformation de l’OCPED.</a:t>
            </a:r>
          </a:p>
          <a:p>
            <a:endParaRPr lang="fr-CA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6C956C7-3DD0-4292-90E9-0A974307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4505575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H+K">
      <a:dk1>
        <a:sysClr val="windowText" lastClr="000000"/>
      </a:dk1>
      <a:lt1>
        <a:sysClr val="window" lastClr="FFFFFF"/>
      </a:lt1>
      <a:dk2>
        <a:srgbClr val="565656"/>
      </a:dk2>
      <a:lt2>
        <a:srgbClr val="D1D3D4"/>
      </a:lt2>
      <a:accent1>
        <a:srgbClr val="8D191B"/>
      </a:accent1>
      <a:accent2>
        <a:srgbClr val="DE256B"/>
      </a:accent2>
      <a:accent3>
        <a:srgbClr val="FFD107"/>
      </a:accent3>
      <a:accent4>
        <a:srgbClr val="DD5026"/>
      </a:accent4>
      <a:accent5>
        <a:srgbClr val="81945D"/>
      </a:accent5>
      <a:accent6>
        <a:srgbClr val="3A5259"/>
      </a:accent6>
      <a:hlink>
        <a:srgbClr val="8D191B"/>
      </a:hlink>
      <a:folHlink>
        <a:srgbClr val="DD5026"/>
      </a:folHlink>
    </a:clrScheme>
    <a:fontScheme name="H+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3" id="{915ADC5B-3B33-49BB-8152-9F686FEF5154}" vid="{A39F3D86-9EDE-42A9-B945-5DB268E90743}"/>
    </a:ext>
  </a:extLst>
</a:theme>
</file>

<file path=ppt/theme/theme2.xml><?xml version="1.0" encoding="utf-8"?>
<a:theme xmlns:a="http://schemas.openxmlformats.org/drawingml/2006/main" name="H+K Template - Main Slides">
  <a:themeElements>
    <a:clrScheme name="H+K">
      <a:dk1>
        <a:sysClr val="windowText" lastClr="000000"/>
      </a:dk1>
      <a:lt1>
        <a:sysClr val="window" lastClr="FFFFFF"/>
      </a:lt1>
      <a:dk2>
        <a:srgbClr val="565656"/>
      </a:dk2>
      <a:lt2>
        <a:srgbClr val="D1D3D4"/>
      </a:lt2>
      <a:accent1>
        <a:srgbClr val="8D191B"/>
      </a:accent1>
      <a:accent2>
        <a:srgbClr val="DE256B"/>
      </a:accent2>
      <a:accent3>
        <a:srgbClr val="FFD107"/>
      </a:accent3>
      <a:accent4>
        <a:srgbClr val="DD5026"/>
      </a:accent4>
      <a:accent5>
        <a:srgbClr val="81945D"/>
      </a:accent5>
      <a:accent6>
        <a:srgbClr val="3A5259"/>
      </a:accent6>
      <a:hlink>
        <a:srgbClr val="8D191B"/>
      </a:hlink>
      <a:folHlink>
        <a:srgbClr val="DD5026"/>
      </a:folHlink>
    </a:clrScheme>
    <a:fontScheme name="H+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DC - H+K Phase 2 Report v December 2016" id="{E37EE79C-BD10-42DF-8440-01E747539EA9}" vid="{2C929D57-A519-4027-B3EE-22CB539B7116}"/>
    </a:ext>
  </a:extLst>
</a:theme>
</file>

<file path=ppt/theme/theme3.xml><?xml version="1.0" encoding="utf-8"?>
<a:theme xmlns:a="http://schemas.openxmlformats.org/drawingml/2006/main" name="H+K Template - Case Studies and Bio">
  <a:themeElements>
    <a:clrScheme name="H+K">
      <a:dk1>
        <a:sysClr val="windowText" lastClr="000000"/>
      </a:dk1>
      <a:lt1>
        <a:sysClr val="window" lastClr="FFFFFF"/>
      </a:lt1>
      <a:dk2>
        <a:srgbClr val="565656"/>
      </a:dk2>
      <a:lt2>
        <a:srgbClr val="D1D3D4"/>
      </a:lt2>
      <a:accent1>
        <a:srgbClr val="8D191B"/>
      </a:accent1>
      <a:accent2>
        <a:srgbClr val="DE256B"/>
      </a:accent2>
      <a:accent3>
        <a:srgbClr val="FFD107"/>
      </a:accent3>
      <a:accent4>
        <a:srgbClr val="DD5026"/>
      </a:accent4>
      <a:accent5>
        <a:srgbClr val="81945D"/>
      </a:accent5>
      <a:accent6>
        <a:srgbClr val="3A5259"/>
      </a:accent6>
      <a:hlink>
        <a:srgbClr val="8D191B"/>
      </a:hlink>
      <a:folHlink>
        <a:srgbClr val="DD5026"/>
      </a:folHlink>
    </a:clrScheme>
    <a:fontScheme name="H+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DC - H+K Phase 2 Report v December 2016" id="{E37EE79C-BD10-42DF-8440-01E747539EA9}" vid="{A65553CE-32D7-48A1-B37C-2FF9E89056CF}"/>
    </a:ext>
  </a:extLst>
</a:theme>
</file>

<file path=ppt/theme/theme4.xml><?xml version="1.0" encoding="utf-8"?>
<a:theme xmlns:a="http://schemas.openxmlformats.org/drawingml/2006/main" name="H+K Template - Chapter 1">
  <a:themeElements>
    <a:clrScheme name="H+K Chapter 1">
      <a:dk1>
        <a:sysClr val="windowText" lastClr="000000"/>
      </a:dk1>
      <a:lt1>
        <a:sysClr val="window" lastClr="FFFFFF"/>
      </a:lt1>
      <a:dk2>
        <a:srgbClr val="565656"/>
      </a:dk2>
      <a:lt2>
        <a:srgbClr val="D1D3D4"/>
      </a:lt2>
      <a:accent1>
        <a:srgbClr val="DE256B"/>
      </a:accent1>
      <a:accent2>
        <a:srgbClr val="8D191B"/>
      </a:accent2>
      <a:accent3>
        <a:srgbClr val="FFD107"/>
      </a:accent3>
      <a:accent4>
        <a:srgbClr val="DD5026"/>
      </a:accent4>
      <a:accent5>
        <a:srgbClr val="81945D"/>
      </a:accent5>
      <a:accent6>
        <a:srgbClr val="3A5259"/>
      </a:accent6>
      <a:hlink>
        <a:srgbClr val="8D191B"/>
      </a:hlink>
      <a:folHlink>
        <a:srgbClr val="DD5026"/>
      </a:folHlink>
    </a:clrScheme>
    <a:fontScheme name="H+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DC - H+K Phase 2 Report v December 2016" id="{E37EE79C-BD10-42DF-8440-01E747539EA9}" vid="{83011A3B-5CC2-4022-BBFD-84FAAF5EAD38}"/>
    </a:ext>
  </a:extLst>
</a:theme>
</file>

<file path=ppt/theme/theme5.xml><?xml version="1.0" encoding="utf-8"?>
<a:theme xmlns:a="http://schemas.openxmlformats.org/drawingml/2006/main" name="H+K Template - Chapter 2">
  <a:themeElements>
    <a:clrScheme name="H+K Chapter 3">
      <a:dk1>
        <a:sysClr val="windowText" lastClr="000000"/>
      </a:dk1>
      <a:lt1>
        <a:sysClr val="window" lastClr="FFFFFF"/>
      </a:lt1>
      <a:dk2>
        <a:srgbClr val="565656"/>
      </a:dk2>
      <a:lt2>
        <a:srgbClr val="D1D3D4"/>
      </a:lt2>
      <a:accent1>
        <a:srgbClr val="DD5026"/>
      </a:accent1>
      <a:accent2>
        <a:srgbClr val="DE256B"/>
      </a:accent2>
      <a:accent3>
        <a:srgbClr val="FFD107"/>
      </a:accent3>
      <a:accent4>
        <a:srgbClr val="8D191B"/>
      </a:accent4>
      <a:accent5>
        <a:srgbClr val="81945D"/>
      </a:accent5>
      <a:accent6>
        <a:srgbClr val="3A5259"/>
      </a:accent6>
      <a:hlink>
        <a:srgbClr val="8D191B"/>
      </a:hlink>
      <a:folHlink>
        <a:srgbClr val="DD5026"/>
      </a:folHlink>
    </a:clrScheme>
    <a:fontScheme name="H+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DC - H+K Phase 2 Report v December 2016" id="{E37EE79C-BD10-42DF-8440-01E747539EA9}" vid="{AE7C4A97-C5FE-42A5-B91B-2565C79F6D11}"/>
    </a:ext>
  </a:extLst>
</a:theme>
</file>

<file path=ppt/theme/theme6.xml><?xml version="1.0" encoding="utf-8"?>
<a:theme xmlns:a="http://schemas.openxmlformats.org/drawingml/2006/main" name="H+K Template - Chapter 3">
  <a:themeElements>
    <a:clrScheme name="H+K Chapter 2">
      <a:dk1>
        <a:sysClr val="windowText" lastClr="000000"/>
      </a:dk1>
      <a:lt1>
        <a:sysClr val="window" lastClr="FFFFFF"/>
      </a:lt1>
      <a:dk2>
        <a:srgbClr val="565656"/>
      </a:dk2>
      <a:lt2>
        <a:srgbClr val="D1D3D4"/>
      </a:lt2>
      <a:accent1>
        <a:srgbClr val="FFD107"/>
      </a:accent1>
      <a:accent2>
        <a:srgbClr val="DE256B"/>
      </a:accent2>
      <a:accent3>
        <a:srgbClr val="8D191B"/>
      </a:accent3>
      <a:accent4>
        <a:srgbClr val="DD5026"/>
      </a:accent4>
      <a:accent5>
        <a:srgbClr val="81945D"/>
      </a:accent5>
      <a:accent6>
        <a:srgbClr val="3A5259"/>
      </a:accent6>
      <a:hlink>
        <a:srgbClr val="8D191B"/>
      </a:hlink>
      <a:folHlink>
        <a:srgbClr val="DD5026"/>
      </a:folHlink>
    </a:clrScheme>
    <a:fontScheme name="H+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DC - H+K Phase 2 Report v December 2016" id="{E37EE79C-BD10-42DF-8440-01E747539EA9}" vid="{21727099-627F-4BBD-92BD-F79D886461FA}"/>
    </a:ext>
  </a:extLst>
</a:theme>
</file>

<file path=ppt/theme/theme7.xml><?xml version="1.0" encoding="utf-8"?>
<a:theme xmlns:a="http://schemas.openxmlformats.org/drawingml/2006/main" name="H+K Template - Chapter 4">
  <a:themeElements>
    <a:clrScheme name="H+K Chapter 5">
      <a:dk1>
        <a:sysClr val="windowText" lastClr="000000"/>
      </a:dk1>
      <a:lt1>
        <a:sysClr val="window" lastClr="FFFFFF"/>
      </a:lt1>
      <a:dk2>
        <a:srgbClr val="565656"/>
      </a:dk2>
      <a:lt2>
        <a:srgbClr val="D1D3D4"/>
      </a:lt2>
      <a:accent1>
        <a:srgbClr val="3A5259"/>
      </a:accent1>
      <a:accent2>
        <a:srgbClr val="DE256B"/>
      </a:accent2>
      <a:accent3>
        <a:srgbClr val="FFD107"/>
      </a:accent3>
      <a:accent4>
        <a:srgbClr val="DD5026"/>
      </a:accent4>
      <a:accent5>
        <a:srgbClr val="81945D"/>
      </a:accent5>
      <a:accent6>
        <a:srgbClr val="8D191B"/>
      </a:accent6>
      <a:hlink>
        <a:srgbClr val="8D191B"/>
      </a:hlink>
      <a:folHlink>
        <a:srgbClr val="DD5026"/>
      </a:folHlink>
    </a:clrScheme>
    <a:fontScheme name="H+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DC - H+K Phase 2 Report v December 2016" id="{E37EE79C-BD10-42DF-8440-01E747539EA9}" vid="{F134BAC9-6F9B-4D5F-AEA7-416BA8115D4D}"/>
    </a:ext>
  </a:extLst>
</a:theme>
</file>

<file path=ppt/theme/theme8.xml><?xml version="1.0" encoding="utf-8"?>
<a:theme xmlns:a="http://schemas.openxmlformats.org/drawingml/2006/main" name="H+K Template - Chapter 5">
  <a:themeElements>
    <a:clrScheme name="H+K Chapter 4">
      <a:dk1>
        <a:sysClr val="windowText" lastClr="000000"/>
      </a:dk1>
      <a:lt1>
        <a:sysClr val="window" lastClr="FFFFFF"/>
      </a:lt1>
      <a:dk2>
        <a:srgbClr val="565656"/>
      </a:dk2>
      <a:lt2>
        <a:srgbClr val="D1D3D4"/>
      </a:lt2>
      <a:accent1>
        <a:srgbClr val="81945D"/>
      </a:accent1>
      <a:accent2>
        <a:srgbClr val="DE256B"/>
      </a:accent2>
      <a:accent3>
        <a:srgbClr val="FFD107"/>
      </a:accent3>
      <a:accent4>
        <a:srgbClr val="DD5026"/>
      </a:accent4>
      <a:accent5>
        <a:srgbClr val="8D191B"/>
      </a:accent5>
      <a:accent6>
        <a:srgbClr val="3A5259"/>
      </a:accent6>
      <a:hlink>
        <a:srgbClr val="8D191B"/>
      </a:hlink>
      <a:folHlink>
        <a:srgbClr val="DD5026"/>
      </a:folHlink>
    </a:clrScheme>
    <a:fontScheme name="H+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DC - H+K Phase 2 Report v December 2016" id="{E37EE79C-BD10-42DF-8440-01E747539EA9}" vid="{4D790D9C-89C7-4A91-B4AD-70863C339715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1669</TotalTime>
  <Words>710</Words>
  <Application>Microsoft Office PowerPoint</Application>
  <PresentationFormat>Widescreen</PresentationFormat>
  <Paragraphs>121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Theme3</vt:lpstr>
      <vt:lpstr>H+K Template - Main Slides</vt:lpstr>
      <vt:lpstr>H+K Template - Case Studies and Bio</vt:lpstr>
      <vt:lpstr>H+K Template - Chapter 1</vt:lpstr>
      <vt:lpstr>H+K Template - Chapter 2</vt:lpstr>
      <vt:lpstr>H+K Template - Chapter 3</vt:lpstr>
      <vt:lpstr>H+K Template - Chapter 4</vt:lpstr>
      <vt:lpstr>H+K Template - Chapter 5</vt:lpstr>
      <vt:lpstr>L’avenir de l’Office de commercialisation du poisson d’eau douce Mobilisation 2017</vt:lpstr>
      <vt:lpstr>Portrait de la situation</vt:lpstr>
      <vt:lpstr>Mobilisation de l’OCPED</vt:lpstr>
      <vt:lpstr>À la rencontre des communautés</vt:lpstr>
      <vt:lpstr>Commentaires reçus</vt:lpstr>
      <vt:lpstr>Manitoba</vt:lpstr>
      <vt:lpstr>Saskatchewan</vt:lpstr>
      <vt:lpstr>Territoires du Nord-Ouest</vt:lpstr>
      <vt:lpstr>Issue des rencontres</vt:lpstr>
      <vt:lpstr>Prochaines étapes</vt:lpstr>
    </vt:vector>
  </TitlesOfParts>
  <Company>H+K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Wilton</dc:creator>
  <cp:lastModifiedBy>Ariane Larocque</cp:lastModifiedBy>
  <cp:revision>87</cp:revision>
  <dcterms:created xsi:type="dcterms:W3CDTF">2017-11-13T17:19:37Z</dcterms:created>
  <dcterms:modified xsi:type="dcterms:W3CDTF">2017-12-01T18:30:34Z</dcterms:modified>
</cp:coreProperties>
</file>