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2" r:id="rId9"/>
    <p:sldId id="260" r:id="rId10"/>
    <p:sldId id="264" r:id="rId11"/>
    <p:sldId id="265" r:id="rId12"/>
    <p:sldId id="266" r:id="rId13"/>
    <p:sldId id="270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F5B"/>
    <a:srgbClr val="0E253F"/>
    <a:srgbClr val="E8E8E8"/>
    <a:srgbClr val="E0EBF1"/>
    <a:srgbClr val="CCD2D8"/>
    <a:srgbClr val="EB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64447" autoAdjust="0"/>
  </p:normalViewPr>
  <p:slideViewPr>
    <p:cSldViewPr snapToGrid="0">
      <p:cViewPr varScale="1">
        <p:scale>
          <a:sx n="67" d="100"/>
          <a:sy n="67" d="100"/>
        </p:scale>
        <p:origin x="21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val, Rachelle (she, her / elle, la) (DFO/MPO)" userId="dfedf371-4587-43c9-88af-b413fa2af2ae" providerId="ADAL" clId="{7D4EBDD1-8D80-4993-B958-098C7FF8D839}"/>
    <pc:docChg chg="modSld">
      <pc:chgData name="Duval, Rachelle (she, her / elle, la) (DFO/MPO)" userId="dfedf371-4587-43c9-88af-b413fa2af2ae" providerId="ADAL" clId="{7D4EBDD1-8D80-4993-B958-098C7FF8D839}" dt="2026-06-18T23:11:23.757" v="0" actId="20577"/>
      <pc:docMkLst>
        <pc:docMk/>
      </pc:docMkLst>
      <pc:sldChg chg="modNotesTx">
        <pc:chgData name="Duval, Rachelle (she, her / elle, la) (DFO/MPO)" userId="dfedf371-4587-43c9-88af-b413fa2af2ae" providerId="ADAL" clId="{7D4EBDD1-8D80-4993-B958-098C7FF8D839}" dt="2026-06-18T23:11:23.757" v="0" actId="20577"/>
        <pc:sldMkLst>
          <pc:docMk/>
          <pc:sldMk cId="2306799776" sldId="265"/>
        </pc:sldMkLst>
      </pc:sldChg>
    </pc:docChg>
  </pc:docChgLst>
  <pc:docChgLst>
    <pc:chgData name="Postnikoff, Jonathan (he, him / il, lui) (DFO/MPO)" userId="9b4d4292-40cc-4138-9ac2-d1e6d0577b1f" providerId="ADAL" clId="{FB06D115-3189-4113-81EB-642CCC7042C1}"/>
    <pc:docChg chg="modSld">
      <pc:chgData name="Postnikoff, Jonathan (he, him / il, lui) (DFO/MPO)" userId="9b4d4292-40cc-4138-9ac2-d1e6d0577b1f" providerId="ADAL" clId="{FB06D115-3189-4113-81EB-642CCC7042C1}" dt="2026-06-29T12:52:37.070" v="12" actId="6549"/>
      <pc:docMkLst>
        <pc:docMk/>
      </pc:docMkLst>
      <pc:sldChg chg="modNotesTx">
        <pc:chgData name="Postnikoff, Jonathan (he, him / il, lui) (DFO/MPO)" userId="9b4d4292-40cc-4138-9ac2-d1e6d0577b1f" providerId="ADAL" clId="{FB06D115-3189-4113-81EB-642CCC7042C1}" dt="2026-06-29T12:47:20.007" v="0" actId="6549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23.620" v="1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26.001" v="2" actId="6549"/>
        <pc:sldMkLst>
          <pc:docMk/>
          <pc:sldMk cId="355469" sldId="258"/>
        </pc:sldMkLst>
      </pc:sldChg>
      <pc:sldChg chg="modSp mod modNotesTx">
        <pc:chgData name="Postnikoff, Jonathan (he, him / il, lui) (DFO/MPO)" userId="9b4d4292-40cc-4138-9ac2-d1e6d0577b1f" providerId="ADAL" clId="{FB06D115-3189-4113-81EB-642CCC7042C1}" dt="2026-06-29T12:52:37.070" v="12" actId="6549"/>
        <pc:sldMkLst>
          <pc:docMk/>
          <pc:sldMk cId="407531285" sldId="259"/>
        </pc:sldMkLst>
        <pc:spChg chg="mod">
          <ac:chgData name="Postnikoff, Jonathan (he, him / il, lui) (DFO/MPO)" userId="9b4d4292-40cc-4138-9ac2-d1e6d0577b1f" providerId="ADAL" clId="{FB06D115-3189-4113-81EB-642CCC7042C1}" dt="2026-06-29T12:52:37.070" v="12" actId="6549"/>
          <ac:spMkLst>
            <pc:docMk/>
            <pc:sldMk cId="407531285" sldId="259"/>
            <ac:spMk id="2" creationId="{B4C6E002-56B5-F0A1-1DA0-6AD6539AA196}"/>
          </ac:spMkLst>
        </pc:spChg>
      </pc:sldChg>
      <pc:sldChg chg="modNotesTx">
        <pc:chgData name="Postnikoff, Jonathan (he, him / il, lui) (DFO/MPO)" userId="9b4d4292-40cc-4138-9ac2-d1e6d0577b1f" providerId="ADAL" clId="{FB06D115-3189-4113-81EB-642CCC7042C1}" dt="2026-06-29T12:47:35.685" v="5" actId="6549"/>
        <pc:sldMkLst>
          <pc:docMk/>
          <pc:sldMk cId="4178070575" sldId="260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32.600" v="4" actId="6549"/>
        <pc:sldMkLst>
          <pc:docMk/>
          <pc:sldMk cId="1726221291" sldId="262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38.181" v="6" actId="6549"/>
        <pc:sldMkLst>
          <pc:docMk/>
          <pc:sldMk cId="1805353634" sldId="264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41.682" v="7" actId="6549"/>
        <pc:sldMkLst>
          <pc:docMk/>
          <pc:sldMk cId="2306799776" sldId="265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44.842" v="8" actId="6549"/>
        <pc:sldMkLst>
          <pc:docMk/>
          <pc:sldMk cId="2826427580" sldId="266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50.685" v="10" actId="6549"/>
        <pc:sldMkLst>
          <pc:docMk/>
          <pc:sldMk cId="376863858" sldId="268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52.914" v="11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FB06D115-3189-4113-81EB-642CCC7042C1}" dt="2026-06-29T12:47:48.454" v="9" actId="6549"/>
        <pc:sldMkLst>
          <pc:docMk/>
          <pc:sldMk cId="1617586248" sldId="270"/>
        </pc:sldMkLst>
      </pc:sldChg>
    </pc:docChg>
  </pc:docChgLst>
  <pc:docChgLst>
    <pc:chgData name="Postnikoff, Jonathan (he, him / il, lui) (DFO/MPO)" userId="9b4d4292-40cc-4138-9ac2-d1e6d0577b1f" providerId="ADAL" clId="{13738DB0-23EC-4087-8B4E-1A0FD31C83F0}"/>
    <pc:docChg chg="custSel modSld">
      <pc:chgData name="Postnikoff, Jonathan (he, him / il, lui) (DFO/MPO)" userId="9b4d4292-40cc-4138-9ac2-d1e6d0577b1f" providerId="ADAL" clId="{13738DB0-23EC-4087-8B4E-1A0FD31C83F0}" dt="2026-05-28T18:13:56.287" v="13" actId="1076"/>
      <pc:docMkLst>
        <pc:docMk/>
      </pc:docMkLst>
      <pc:sldChg chg="addSp delSp modSp mod">
        <pc:chgData name="Postnikoff, Jonathan (he, him / il, lui) (DFO/MPO)" userId="9b4d4292-40cc-4138-9ac2-d1e6d0577b1f" providerId="ADAL" clId="{13738DB0-23EC-4087-8B4E-1A0FD31C83F0}" dt="2026-05-28T18:13:56.287" v="13" actId="1076"/>
        <pc:sldMkLst>
          <pc:docMk/>
          <pc:sldMk cId="407531285" sldId="259"/>
        </pc:sldMkLst>
        <pc:picChg chg="add mod">
          <ac:chgData name="Postnikoff, Jonathan (he, him / il, lui) (DFO/MPO)" userId="9b4d4292-40cc-4138-9ac2-d1e6d0577b1f" providerId="ADAL" clId="{13738DB0-23EC-4087-8B4E-1A0FD31C83F0}" dt="2026-05-28T18:13:56.287" v="13" actId="1076"/>
          <ac:picMkLst>
            <pc:docMk/>
            <pc:sldMk cId="407531285" sldId="259"/>
            <ac:picMk id="18" creationId="{D3205179-F290-FF6D-9297-3100C72E8EEF}"/>
          </ac:picMkLst>
        </pc:picChg>
      </pc:sldChg>
    </pc:docChg>
  </pc:docChgLst>
  <pc:docChgLst>
    <pc:chgData name="Postnikoff, Jonathan (he, him / il, lui) (DFO/MPO)" userId="9b4d4292-40cc-4138-9ac2-d1e6d0577b1f" providerId="ADAL" clId="{193FE844-239C-441B-B97F-225306C67530}"/>
    <pc:docChg chg="undo custSel modSld">
      <pc:chgData name="Postnikoff, Jonathan (he, him / il, lui) (DFO/MPO)" userId="9b4d4292-40cc-4138-9ac2-d1e6d0577b1f" providerId="ADAL" clId="{193FE844-239C-441B-B97F-225306C67530}" dt="2026-06-15T18:40:14.541" v="1638" actId="478"/>
      <pc:docMkLst>
        <pc:docMk/>
      </pc:docMkLst>
      <pc:sldChg chg="delSp modSp mod">
        <pc:chgData name="Postnikoff, Jonathan (he, him / il, lui) (DFO/MPO)" userId="9b4d4292-40cc-4138-9ac2-d1e6d0577b1f" providerId="ADAL" clId="{193FE844-239C-441B-B97F-225306C67530}" dt="2026-06-15T18:40:14.541" v="1638" actId="478"/>
        <pc:sldMkLst>
          <pc:docMk/>
          <pc:sldMk cId="595745637" sldId="256"/>
        </pc:sldMkLst>
        <pc:spChg chg="mod">
          <ac:chgData name="Postnikoff, Jonathan (he, him / il, lui) (DFO/MPO)" userId="9b4d4292-40cc-4138-9ac2-d1e6d0577b1f" providerId="ADAL" clId="{193FE844-239C-441B-B97F-225306C67530}" dt="2026-06-15T18:40:06.851" v="1636" actId="20577"/>
          <ac:spMkLst>
            <pc:docMk/>
            <pc:sldMk cId="595745637" sldId="256"/>
            <ac:spMk id="2" creationId="{66C8C9D1-3746-7B1B-3FB2-F2377DDAFE76}"/>
          </ac:spMkLst>
        </pc:spChg>
      </pc:sldChg>
      <pc:sldChg chg="modNotesTx">
        <pc:chgData name="Postnikoff, Jonathan (he, him / il, lui) (DFO/MPO)" userId="9b4d4292-40cc-4138-9ac2-d1e6d0577b1f" providerId="ADAL" clId="{193FE844-239C-441B-B97F-225306C67530}" dt="2026-06-15T14:28:48.703" v="1147" actId="20577"/>
        <pc:sldMkLst>
          <pc:docMk/>
          <pc:sldMk cId="4246192955" sldId="257"/>
        </pc:sldMkLst>
      </pc:sldChg>
      <pc:sldChg chg="modSp mod modNotesTx">
        <pc:chgData name="Postnikoff, Jonathan (he, him / il, lui) (DFO/MPO)" userId="9b4d4292-40cc-4138-9ac2-d1e6d0577b1f" providerId="ADAL" clId="{193FE844-239C-441B-B97F-225306C67530}" dt="2026-06-15T14:29:24.384" v="1183" actId="313"/>
        <pc:sldMkLst>
          <pc:docMk/>
          <pc:sldMk cId="355469" sldId="258"/>
        </pc:sldMkLst>
        <pc:graphicFrameChg chg="modGraphic">
          <ac:chgData name="Postnikoff, Jonathan (he, him / il, lui) (DFO/MPO)" userId="9b4d4292-40cc-4138-9ac2-d1e6d0577b1f" providerId="ADAL" clId="{193FE844-239C-441B-B97F-225306C67530}" dt="2026-06-05T18:37:08.288" v="1" actId="20577"/>
          <ac:graphicFrameMkLst>
            <pc:docMk/>
            <pc:sldMk cId="355469" sldId="258"/>
            <ac:graphicFrameMk id="5" creationId="{F07F8E62-CEE8-8DF6-3C3E-F3243D4EA223}"/>
          </ac:graphicFrameMkLst>
        </pc:graphicFrameChg>
      </pc:sldChg>
      <pc:sldChg chg="modNotesTx">
        <pc:chgData name="Postnikoff, Jonathan (he, him / il, lui) (DFO/MPO)" userId="9b4d4292-40cc-4138-9ac2-d1e6d0577b1f" providerId="ADAL" clId="{193FE844-239C-441B-B97F-225306C67530}" dt="2026-06-10T15:31:34.221" v="615" actId="113"/>
        <pc:sldMkLst>
          <pc:docMk/>
          <pc:sldMk cId="4178070575" sldId="260"/>
        </pc:sldMkLst>
      </pc:sldChg>
      <pc:sldChg chg="modSp mod modNotesTx">
        <pc:chgData name="Postnikoff, Jonathan (he, him / il, lui) (DFO/MPO)" userId="9b4d4292-40cc-4138-9ac2-d1e6d0577b1f" providerId="ADAL" clId="{193FE844-239C-441B-B97F-225306C67530}" dt="2026-06-15T14:42:34.333" v="1619" actId="20577"/>
        <pc:sldMkLst>
          <pc:docMk/>
          <pc:sldMk cId="2306799776" sldId="265"/>
        </pc:sldMkLst>
        <pc:spChg chg="mod">
          <ac:chgData name="Postnikoff, Jonathan (he, him / il, lui) (DFO/MPO)" userId="9b4d4292-40cc-4138-9ac2-d1e6d0577b1f" providerId="ADAL" clId="{193FE844-239C-441B-B97F-225306C67530}" dt="2026-06-12T14:35:14.118" v="950" actId="20577"/>
          <ac:spMkLst>
            <pc:docMk/>
            <pc:sldMk cId="2306799776" sldId="265"/>
            <ac:spMk id="3" creationId="{7250E261-94F2-E8A5-D187-CC0C734B717F}"/>
          </ac:spMkLst>
        </pc:spChg>
      </pc:sldChg>
      <pc:sldChg chg="modNotesTx">
        <pc:chgData name="Postnikoff, Jonathan (he, him / il, lui) (DFO/MPO)" userId="9b4d4292-40cc-4138-9ac2-d1e6d0577b1f" providerId="ADAL" clId="{193FE844-239C-441B-B97F-225306C67530}" dt="2026-06-15T14:44:14.594" v="1630" actId="20577"/>
        <pc:sldMkLst>
          <pc:docMk/>
          <pc:sldMk cId="1617586248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2026-06-29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614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6716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29701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1252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6849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03194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0897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334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5403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2080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1320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2026-06-29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2026-06-29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2026-06-29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2026-06-29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2026-06-29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916175"/>
            <a:ext cx="11367247" cy="2391801"/>
          </a:xfrm>
        </p:spPr>
        <p:txBody>
          <a:bodyPr>
            <a:normAutofit/>
          </a:bodyPr>
          <a:lstStyle/>
          <a:p>
            <a:r>
              <a:rPr lang="en-CA" sz="5400" dirty="0"/>
              <a:t>Strengthening the Inshore Regulations </a:t>
            </a:r>
            <a:br>
              <a:rPr lang="en-CA" dirty="0"/>
            </a:br>
            <a:br>
              <a:rPr lang="en-CA" dirty="0"/>
            </a:br>
            <a:r>
              <a:rPr lang="en-CA" sz="3200" dirty="0"/>
              <a:t>Understanding use, control, and transfer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B373E-A6F3-5D4A-3D05-656353B3E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8101E-C9ED-18F7-6880-C471EF1A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183" y="387161"/>
            <a:ext cx="10515600" cy="890798"/>
          </a:xfrm>
        </p:spPr>
        <p:txBody>
          <a:bodyPr/>
          <a:lstStyle/>
          <a:p>
            <a:r>
              <a:rPr lang="en-CA" dirty="0"/>
              <a:t>Clauses that can lead to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ECA20-E684-C6D1-7532-48FA1EFD8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10</a:t>
            </a:fld>
            <a:endParaRPr lang="en-CA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43A5511-D3DF-439A-1B4A-DE44096D9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122355"/>
              </p:ext>
            </p:extLst>
          </p:nvPr>
        </p:nvGraphicFramePr>
        <p:xfrm>
          <a:off x="537990" y="2923572"/>
          <a:ext cx="11116020" cy="32267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23204">
                  <a:extLst>
                    <a:ext uri="{9D8B030D-6E8A-4147-A177-3AD203B41FA5}">
                      <a16:colId xmlns:a16="http://schemas.microsoft.com/office/drawing/2014/main" val="2270719059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725524685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2585479234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1247617108"/>
                    </a:ext>
                  </a:extLst>
                </a:gridCol>
                <a:gridCol w="2223204">
                  <a:extLst>
                    <a:ext uri="{9D8B030D-6E8A-4147-A177-3AD203B41FA5}">
                      <a16:colId xmlns:a16="http://schemas.microsoft.com/office/drawing/2014/main" val="3320360173"/>
                    </a:ext>
                  </a:extLst>
                </a:gridCol>
              </a:tblGrid>
              <a:tr h="450388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Defaults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Fishing Choices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Reissuance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Licence Rights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Future Deals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3604497"/>
                  </a:ext>
                </a:extLst>
              </a:tr>
              <a:tr h="2776359">
                <a:tc>
                  <a:txBody>
                    <a:bodyPr/>
                    <a:lstStyle/>
                    <a:p>
                      <a:r>
                        <a:rPr lang="en-US" sz="2000" dirty="0"/>
                        <a:t>Clauses that say you lose or “default” just because fish are not available, or because you must land your catch in one special place.</a:t>
                      </a:r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Clauses that let the lender tell you who can work on your boat, and when, where, or how you can fish.</a:t>
                      </a:r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Clauses that let the lender help decide who gets the fishing licence after you.</a:t>
                      </a:r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Clauses that say licence benefits go to the lender, like paying the lender with fish instead of money.</a:t>
                      </a:r>
                      <a:endParaRPr lang="en-C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Clauses that force you to sign new agreements later that you have not seen yet, or to pay costs later that no one can explain now.</a:t>
                      </a:r>
                      <a:endParaRPr lang="en-C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02738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2239659-A403-E91F-21D3-8267095EE865}"/>
              </a:ext>
            </a:extLst>
          </p:cNvPr>
          <p:cNvSpPr txBox="1"/>
          <p:nvPr/>
        </p:nvSpPr>
        <p:spPr>
          <a:xfrm>
            <a:off x="348867" y="1483990"/>
            <a:ext cx="113051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Certain types of clauses (the agreement’s terms and conditions) are more likely to lead to control.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200" dirty="0"/>
              <a:t>Rather than focusing on specific words, we want to get to the effects certain clauses have. </a:t>
            </a:r>
          </a:p>
        </p:txBody>
      </p:sp>
    </p:spTree>
    <p:extLst>
      <p:ext uri="{BB962C8B-B14F-4D97-AF65-F5344CB8AC3E}">
        <p14:creationId xmlns:p14="http://schemas.microsoft.com/office/powerpoint/2010/main" val="1617586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AF9B6-070F-F331-FA21-242AE42F5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5362E-0B76-A48C-9429-2B4F3D5D4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What are your views about these clauses (terms and conditions)? </a:t>
            </a:r>
          </a:p>
          <a:p>
            <a:pPr marL="0" indent="0" algn="ctr">
              <a:buNone/>
            </a:pPr>
            <a:endParaRPr lang="en-US" sz="4300" i="1" dirty="0"/>
          </a:p>
          <a:p>
            <a:pPr marL="0" indent="0" algn="ctr">
              <a:buNone/>
            </a:pPr>
            <a:r>
              <a:rPr lang="en-US" sz="4300" i="1" dirty="0"/>
              <a:t>Are there other types of clauses you think should be added to the list? </a:t>
            </a:r>
            <a:endParaRPr lang="en-CA" sz="4300" i="1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138F2-CF75-567E-90EB-380F4122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863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Thank You!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en-US" b="1" dirty="0">
                <a:latin typeface="Aptos"/>
                <a:ea typeface="Calibri"/>
                <a:cs typeface="Calibri"/>
              </a:rPr>
              <a:t>Use</a:t>
            </a:r>
            <a:r>
              <a:rPr lang="en-US" dirty="0">
                <a:latin typeface="Aptos"/>
                <a:ea typeface="Calibri"/>
                <a:cs typeface="Calibri"/>
              </a:rPr>
              <a:t>, </a:t>
            </a:r>
            <a:r>
              <a:rPr lang="en-US" b="1" dirty="0">
                <a:latin typeface="Aptos"/>
                <a:ea typeface="Calibri"/>
                <a:cs typeface="Calibri"/>
              </a:rPr>
              <a:t>Control</a:t>
            </a:r>
            <a:r>
              <a:rPr lang="en-US" dirty="0">
                <a:latin typeface="Aptos"/>
                <a:ea typeface="Calibri"/>
                <a:cs typeface="Calibri"/>
              </a:rPr>
              <a:t>, and </a:t>
            </a:r>
            <a:r>
              <a:rPr lang="en-US" b="1" dirty="0">
                <a:latin typeface="Aptos"/>
                <a:ea typeface="Calibri"/>
                <a:cs typeface="Calibri"/>
              </a:rPr>
              <a:t>Transfer </a:t>
            </a:r>
            <a:r>
              <a:rPr lang="en-US" dirty="0">
                <a:latin typeface="Aptos"/>
                <a:ea typeface="Calibri"/>
                <a:cs typeface="Calibri"/>
              </a:rPr>
              <a:t>are central concepts under the Inshore Regulations.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Licence holders are expected to </a:t>
            </a:r>
            <a:r>
              <a:rPr lang="en-US" dirty="0">
                <a:ea typeface="Calibri"/>
                <a:cs typeface="Calibri"/>
              </a:rPr>
              <a:t>decide when, where, and with whom to fish (</a:t>
            </a:r>
            <a:r>
              <a:rPr lang="en-US" b="1" dirty="0">
                <a:ea typeface="Calibri"/>
                <a:cs typeface="Calibri"/>
              </a:rPr>
              <a:t>use</a:t>
            </a:r>
            <a:r>
              <a:rPr lang="en-US" dirty="0">
                <a:ea typeface="Calibri"/>
                <a:cs typeface="Calibri"/>
              </a:rPr>
              <a:t>) and</a:t>
            </a:r>
            <a:r>
              <a:rPr lang="en-US" dirty="0">
                <a:latin typeface="Aptos"/>
                <a:ea typeface="Calibri"/>
                <a:cs typeface="Calibri"/>
              </a:rPr>
              <a:t> be in full </a:t>
            </a:r>
            <a:r>
              <a:rPr lang="en-US" b="1" dirty="0">
                <a:latin typeface="Aptos"/>
                <a:ea typeface="Calibri"/>
                <a:cs typeface="Calibri"/>
              </a:rPr>
              <a:t>control</a:t>
            </a:r>
            <a:r>
              <a:rPr lang="en-US" dirty="0">
                <a:latin typeface="Aptos"/>
                <a:ea typeface="Calibri"/>
                <a:cs typeface="Calibri"/>
              </a:rPr>
              <a:t> of the enterprise.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Licence holders cannot </a:t>
            </a:r>
            <a:r>
              <a:rPr lang="en-US" b="1" dirty="0">
                <a:latin typeface="Aptos"/>
                <a:ea typeface="Calibri"/>
                <a:cs typeface="Calibri"/>
              </a:rPr>
              <a:t>transfer </a:t>
            </a:r>
            <a:r>
              <a:rPr lang="en-US" dirty="0">
                <a:latin typeface="Aptos"/>
                <a:ea typeface="Calibri"/>
                <a:cs typeface="Calibri"/>
              </a:rPr>
              <a:t>the </a:t>
            </a:r>
            <a:r>
              <a:rPr lang="en-US" b="1" dirty="0">
                <a:latin typeface="Aptos"/>
                <a:ea typeface="Calibri"/>
                <a:cs typeface="Calibri"/>
              </a:rPr>
              <a:t>Rights and Privileges </a:t>
            </a:r>
            <a:r>
              <a:rPr lang="en-US" dirty="0">
                <a:latin typeface="Aptos"/>
                <a:ea typeface="Calibri"/>
                <a:cs typeface="Calibri"/>
              </a:rPr>
              <a:t>under the licence to any other third party.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Third parties (processors, buyers, private lenders) cannot use or control the rights and privileges under the licence. </a:t>
            </a:r>
          </a:p>
          <a:p>
            <a:pPr>
              <a:spcBef>
                <a:spcPts val="1800"/>
              </a:spcBef>
            </a:pPr>
            <a:r>
              <a:rPr lang="en-US" b="1" dirty="0">
                <a:latin typeface="Aptos"/>
                <a:ea typeface="Calibri"/>
                <a:cs typeface="Calibri"/>
              </a:rPr>
              <a:t>DFO’s objective: </a:t>
            </a:r>
            <a:r>
              <a:rPr lang="en-US" dirty="0">
                <a:latin typeface="Aptos"/>
                <a:ea typeface="Calibri"/>
                <a:cs typeface="Calibri"/>
              </a:rPr>
              <a:t>ensure that use, control, and transfer are well understood and reflect practical application. </a:t>
            </a:r>
          </a:p>
          <a:p>
            <a:pPr>
              <a:spcBef>
                <a:spcPts val="1800"/>
              </a:spcBef>
            </a:pPr>
            <a:endParaRPr lang="en-US" dirty="0">
              <a:latin typeface="Aptos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97B4-27A9-6B42-0D69-DC4D6EC1E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are the </a:t>
            </a:r>
            <a:r>
              <a:rPr lang="en-CA" b="1" dirty="0"/>
              <a:t>Rights and Privileges</a:t>
            </a:r>
            <a:r>
              <a:rPr lang="en-CA" dirty="0"/>
              <a:t>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07F8E62-CEE8-8DF6-3C3E-F3243D4EA2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386364"/>
              </p:ext>
            </p:extLst>
          </p:nvPr>
        </p:nvGraphicFramePr>
        <p:xfrm>
          <a:off x="838200" y="2531775"/>
          <a:ext cx="10515600" cy="3110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24783808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605385480"/>
                    </a:ext>
                  </a:extLst>
                </a:gridCol>
              </a:tblGrid>
              <a:tr h="555488">
                <a:tc>
                  <a:txBody>
                    <a:bodyPr/>
                    <a:lstStyle/>
                    <a:p>
                      <a:pPr algn="ctr"/>
                      <a:r>
                        <a:rPr lang="en-CA" sz="3200" dirty="0"/>
                        <a:t>Rights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3200" dirty="0"/>
                        <a:t>Privileges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452525"/>
                  </a:ext>
                </a:extLst>
              </a:tr>
              <a:tr h="184066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the right to </a:t>
                      </a:r>
                      <a:r>
                        <a:rPr lang="en-CA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engage in an exclusive fishery 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under the conditions imposed by the licence (including </a:t>
                      </a:r>
                      <a:r>
                        <a:rPr lang="en-CA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decision-making over fishing activities 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authorized by the licence); and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en-CA" sz="1800" b="1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proprietary right to the fish caught </a:t>
                      </a:r>
                      <a:r>
                        <a:rPr lang="en-CA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under the licence (including, but not limited to, decision-making over the </a:t>
                      </a:r>
                      <a:r>
                        <a:rPr lang="en-CA" sz="1800" b="1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benefits resulting from their catch</a:t>
                      </a:r>
                      <a:r>
                        <a:rPr lang="en-CA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Granted through policy.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en-CA" sz="18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ability to make requests</a:t>
                      </a: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, including but not limited to: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substitute operators,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licence renewal,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licence reissuance, or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CA" sz="18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quota transfers.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19557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2F46C-6EB6-4085-16AA-4368DCDB6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C4DABA-C8A3-E20E-A109-CCBF1DCE0DB5}"/>
              </a:ext>
            </a:extLst>
          </p:cNvPr>
          <p:cNvSpPr txBox="1"/>
          <p:nvPr/>
        </p:nvSpPr>
        <p:spPr>
          <a:xfrm>
            <a:off x="838200" y="1574163"/>
            <a:ext cx="10515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 dirty="0"/>
              <a:t>Rights and privileges</a:t>
            </a:r>
            <a:r>
              <a:rPr lang="en-US" sz="2400" dirty="0"/>
              <a:t>: When a licence is issued, the licence holder receives limited rights and privileges. Only the licence holder can use and control them.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55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6E002-56B5-F0A1-1DA0-6AD6539AA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12" y="365125"/>
            <a:ext cx="10692788" cy="1325563"/>
          </a:xfrm>
        </p:spPr>
        <p:txBody>
          <a:bodyPr/>
          <a:lstStyle/>
          <a:p>
            <a:r>
              <a:rPr lang="en-CA" dirty="0"/>
              <a:t>Understanding what it means to </a:t>
            </a:r>
            <a:r>
              <a:rPr lang="en-CA" b="1" dirty="0"/>
              <a:t>use</a:t>
            </a:r>
            <a:r>
              <a:rPr lang="en-CA" dirty="0"/>
              <a:t> </a:t>
            </a:r>
            <a:r>
              <a:rPr lang="en-CA"/>
              <a:t>a licence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D0DB-3F80-4182-EEB9-0A7D134A6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 dirty="0"/>
          </a:p>
        </p:txBody>
      </p:sp>
      <p:pic>
        <p:nvPicPr>
          <p:cNvPr id="18" name="Picture 17" descr="A person in overalls holding a license&#10;&#10;AI-generated content may be incorrect.">
            <a:extLst>
              <a:ext uri="{FF2B5EF4-FFF2-40B4-BE49-F238E27FC236}">
                <a16:creationId xmlns:a16="http://schemas.microsoft.com/office/drawing/2014/main" id="{D3205179-F290-FF6D-9297-3100C72E8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82" y="1398837"/>
            <a:ext cx="8007035" cy="524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5F3DC-09EE-B088-4B69-4ED0006D7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In your own words/from your own experience, how else can DFO show what it means to “use” a licence? </a:t>
            </a:r>
            <a:endParaRPr lang="en-CA" sz="4300" i="1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1C4E1-A48E-893F-613D-3C07BC9A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6221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5456A-1B07-4FFC-85AB-4372EF4E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Understanding what </a:t>
            </a:r>
            <a:r>
              <a:rPr lang="en-CA" b="1" dirty="0"/>
              <a:t>control</a:t>
            </a:r>
            <a:r>
              <a:rPr lang="en-CA" dirty="0"/>
              <a:t> means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DB0DD-E6F6-E3F4-6CB6-0096711F5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C50D98-547E-3130-A291-873326035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54" y="1682296"/>
            <a:ext cx="6998494" cy="46656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C995F3-CB80-C577-B094-3F1C40260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05" y="1682296"/>
            <a:ext cx="3110441" cy="466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70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8BCAE-102E-B583-9F4A-E6828E6CB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03D9E-78D2-08C1-24EA-6F11C5632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In your own words/from your own experience, how else can DFO show what it means to “control” a licence? </a:t>
            </a:r>
            <a:endParaRPr lang="en-CA" sz="4300" i="1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6313A-D3AE-8025-1D4D-33F25FD4B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535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96C4-903F-ADC6-43CA-29C888B61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160" y="320675"/>
            <a:ext cx="10839680" cy="1325563"/>
          </a:xfrm>
        </p:spPr>
        <p:txBody>
          <a:bodyPr/>
          <a:lstStyle/>
          <a:p>
            <a:r>
              <a:rPr lang="en-CA" dirty="0"/>
              <a:t>Understanding </a:t>
            </a:r>
            <a:r>
              <a:rPr lang="en-CA" b="1" dirty="0"/>
              <a:t>Transfer </a:t>
            </a:r>
            <a:r>
              <a:rPr lang="en-CA" dirty="0"/>
              <a:t>of Rights and Privileges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0E261-94F2-E8A5-D187-CC0C734B7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Licence holders cannot transfer the rights and privileges under a licence and third parties are prohibited from using or controlling them. </a:t>
            </a:r>
          </a:p>
          <a:p>
            <a:r>
              <a:rPr lang="en-CA" dirty="0"/>
              <a:t>But, understanding when an agreement crosses the line and results in a transfer is not always straight forward. </a:t>
            </a:r>
          </a:p>
          <a:p>
            <a:r>
              <a:rPr lang="en-CA" dirty="0"/>
              <a:t>DFO is trying to develop practical examples of when an agreement goes too far and would be deemed a transfer of rights and privileges.</a:t>
            </a:r>
          </a:p>
          <a:p>
            <a:pPr marL="0" indent="0">
              <a:buNone/>
            </a:pPr>
            <a:r>
              <a:rPr lang="en-CA" dirty="0"/>
              <a:t> 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F7DFE-ED3B-0A4C-3569-7D7188E8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6799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B61B8-9AB1-0D4D-0932-12F6C4E06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669A7-4966-566F-F127-6AFB35542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Are there any examples that could show what a “transfer” looks like in practice?  </a:t>
            </a:r>
            <a:endParaRPr lang="en-CA" sz="4300" i="1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B2B57-266E-FA81-8F13-E6A4025CD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642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D08F3C-8A21-48A6-BEAE-FCD93279BF7C}">
  <ds:schemaRefs>
    <ds:schemaRef ds:uri="http://purl.org/dc/terms/"/>
    <ds:schemaRef ds:uri="http://schemas.microsoft.com/office/infopath/2007/PartnerControls"/>
    <ds:schemaRef ds:uri="http://purl.org/dc/elements/1.1/"/>
    <ds:schemaRef ds:uri="5f479694-4c39-4518-a700-fc576ce46539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CCDAB3-DD6E-4C9E-9BCA-54270BEA407F}"/>
</file>

<file path=docProps/app.xml><?xml version="1.0" encoding="utf-8"?>
<Properties xmlns="http://schemas.openxmlformats.org/officeDocument/2006/extended-properties" xmlns:vt="http://schemas.openxmlformats.org/officeDocument/2006/docPropsVTypes">
  <TotalTime>14524</TotalTime>
  <Words>607</Words>
  <Application>Microsoft Office PowerPoint</Application>
  <PresentationFormat>Widescreen</PresentationFormat>
  <Paragraphs>69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Symbol</vt:lpstr>
      <vt:lpstr>Office Theme</vt:lpstr>
      <vt:lpstr>Strengthening the Inshore Regulations   Understanding use, control, and transfer</vt:lpstr>
      <vt:lpstr>Context</vt:lpstr>
      <vt:lpstr>What are the Rights and Privileges?</vt:lpstr>
      <vt:lpstr>Understanding what it means to use a licence</vt:lpstr>
      <vt:lpstr>PowerPoint Presentation</vt:lpstr>
      <vt:lpstr>Understanding what control means</vt:lpstr>
      <vt:lpstr>PowerPoint Presentation</vt:lpstr>
      <vt:lpstr>Understanding Transfer of Rights and Privileges</vt:lpstr>
      <vt:lpstr>PowerPoint Presentation</vt:lpstr>
      <vt:lpstr>Clauses that can lead to control</vt:lpstr>
      <vt:lpstr>PowerPoint Presentation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60</cp:revision>
  <dcterms:created xsi:type="dcterms:W3CDTF">2025-12-17T14:32:56Z</dcterms:created>
  <dcterms:modified xsi:type="dcterms:W3CDTF">2026-06-29T12:52:47Z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