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3" r:id="rId9"/>
    <p:sldId id="264" r:id="rId10"/>
    <p:sldId id="267" r:id="rId11"/>
    <p:sldId id="271" r:id="rId12"/>
    <p:sldId id="272" r:id="rId13"/>
    <p:sldId id="261" r:id="rId14"/>
    <p:sldId id="262" r:id="rId15"/>
    <p:sldId id="270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C63105-87DD-1B1F-3AF5-4D762A30EC11}" name="Duval, Rachelle (she, her / elle, la) (DFO/MPO)" initials="RD" userId="S::Rachelle.Duval@dfo-mpo.gc.ca::dfedf371-4587-43c9-88af-b413fa2af2ae" providerId="AD"/>
  <p188:author id="{C85F892A-35E0-CFE6-B4FD-72EB65F2348B}" name="Postnikoff, Jonathan (he, him / il, lui) (DFO/MPO)" initials="JP" userId="S::Jonathan.Postnikoff@dfo-mpo.gc.ca::9b4d4292-40cc-4138-9ac2-d1e6d0577b1f" providerId="AD"/>
  <p188:author id="{01892E2D-FBAE-45F2-9999-188DDB2D1636}" name="Postnikoff, Jonathan (he, him / il, lui) (DFO/MPO)" initials="P(" userId="S::jonathan.postnikoff@dfo-mpo.gc.ca::9b4d4292-40cc-4138-9ac2-d1e6d0577b1f" providerId="AD"/>
  <p188:author id="{D8741F6B-4AAF-63FE-8648-3BBACFC7427B}" name="Madore, Denis (DFO/MPO)" initials="MD" userId="S::denis.madore@dfo-mpo.gc.ca::016a991e-cd32-4cea-b234-e96e4aef0497" providerId="AD"/>
  <p188:author id="{3F196EA4-5024-F1BB-EF2C-C127B20E140D}" name="Madore, Denis (DFO/MPO)" initials="DM" userId="S::Denis.Madore@dfo-mpo.gc.ca::016a991e-cd32-4cea-b234-e96e4aef0497" providerId="AD"/>
  <p188:author id="{CCC010D7-2E5D-C59B-F101-5FFA6E516BAA}" name="Demarsico, Darcy (DFO/MPO)" initials="DD" userId="S::Darcy.Demarsico@dfo-mpo.gc.ca::bf5e1a70-0a8c-4c25-99a0-39e06e2f5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58"/>
    <a:srgbClr val="EFEFEF"/>
    <a:srgbClr val="FFB736"/>
    <a:srgbClr val="FFFFFF"/>
    <a:srgbClr val="FEFEFE"/>
    <a:srgbClr val="062938"/>
    <a:srgbClr val="F35223"/>
    <a:srgbClr val="01295A"/>
    <a:srgbClr val="EDEDED"/>
    <a:srgbClr val="FAF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74334" autoAdjust="0"/>
  </p:normalViewPr>
  <p:slideViewPr>
    <p:cSldViewPr snapToGrid="0">
      <p:cViewPr varScale="1">
        <p:scale>
          <a:sx n="67" d="100"/>
          <a:sy n="67" d="100"/>
        </p:scale>
        <p:origin x="3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stnikoff, Jonathan (he, him / il, lui) (DFO/MPO)" userId="9b4d4292-40cc-4138-9ac2-d1e6d0577b1f" providerId="ADAL" clId="{1D34D327-CB3E-4CAF-8A3D-A9B8A3647901}"/>
    <pc:docChg chg="modSld">
      <pc:chgData name="Postnikoff, Jonathan (he, him / il, lui) (DFO/MPO)" userId="9b4d4292-40cc-4138-9ac2-d1e6d0577b1f" providerId="ADAL" clId="{1D34D327-CB3E-4CAF-8A3D-A9B8A3647901}" dt="2026-06-29T12:46:22.711" v="13" actId="6549"/>
      <pc:docMkLst>
        <pc:docMk/>
      </pc:docMkLst>
      <pc:sldChg chg="modNotesTx">
        <pc:chgData name="Postnikoff, Jonathan (he, him / il, lui) (DFO/MPO)" userId="9b4d4292-40cc-4138-9ac2-d1e6d0577b1f" providerId="ADAL" clId="{1D34D327-CB3E-4CAF-8A3D-A9B8A3647901}" dt="2026-06-29T12:45:41.704" v="1" actId="6549"/>
        <pc:sldMkLst>
          <pc:docMk/>
          <pc:sldMk cId="595745637" sldId="256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5:40.366" v="0" actId="6549"/>
        <pc:sldMkLst>
          <pc:docMk/>
          <pc:sldMk cId="4246192955" sldId="257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5:51.917" v="2" actId="6549"/>
        <pc:sldMkLst>
          <pc:docMk/>
          <pc:sldMk cId="3403186935" sldId="258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5:53.768" v="3" actId="6549"/>
        <pc:sldMkLst>
          <pc:docMk/>
          <pc:sldMk cId="1616173615" sldId="259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6:13.287" v="10" actId="6549"/>
        <pc:sldMkLst>
          <pc:docMk/>
          <pc:sldMk cId="2975167661" sldId="261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6:17.950" v="11" actId="6549"/>
        <pc:sldMkLst>
          <pc:docMk/>
          <pc:sldMk cId="2035425200" sldId="262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5:55.601" v="4" actId="6549"/>
        <pc:sldMkLst>
          <pc:docMk/>
          <pc:sldMk cId="542883448" sldId="263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6:00.766" v="6" actId="6549"/>
        <pc:sldMkLst>
          <pc:docMk/>
          <pc:sldMk cId="3456004412" sldId="264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6:03.063" v="7" actId="6549"/>
        <pc:sldMkLst>
          <pc:docMk/>
          <pc:sldMk cId="668761969" sldId="267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6:22.711" v="13" actId="6549"/>
        <pc:sldMkLst>
          <pc:docMk/>
          <pc:sldMk cId="1094770856" sldId="269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6:21.007" v="12" actId="6549"/>
        <pc:sldMkLst>
          <pc:docMk/>
          <pc:sldMk cId="1700566161" sldId="270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6:07.223" v="8" actId="6549"/>
        <pc:sldMkLst>
          <pc:docMk/>
          <pc:sldMk cId="2955203977" sldId="271"/>
        </pc:sldMkLst>
      </pc:sldChg>
      <pc:sldChg chg="modNotesTx">
        <pc:chgData name="Postnikoff, Jonathan (he, him / il, lui) (DFO/MPO)" userId="9b4d4292-40cc-4138-9ac2-d1e6d0577b1f" providerId="ADAL" clId="{1D34D327-CB3E-4CAF-8A3D-A9B8A3647901}" dt="2026-06-29T12:46:09.467" v="9" actId="6549"/>
        <pc:sldMkLst>
          <pc:docMk/>
          <pc:sldMk cId="472996829" sldId="272"/>
        </pc:sldMkLst>
      </pc:sldChg>
    </pc:docChg>
  </pc:docChgLst>
  <pc:docChgLst>
    <pc:chgData name="Postnikoff, Jonathan (he, him / il, lui) (DFO/MPO)" userId="9b4d4292-40cc-4138-9ac2-d1e6d0577b1f" providerId="ADAL" clId="{CBEEE499-42F2-4DE6-99CE-F50E989B9A04}"/>
    <pc:docChg chg="custSel modSld">
      <pc:chgData name="Postnikoff, Jonathan (he, him / il, lui) (DFO/MPO)" userId="9b4d4292-40cc-4138-9ac2-d1e6d0577b1f" providerId="ADAL" clId="{CBEEE499-42F2-4DE6-99CE-F50E989B9A04}" dt="2026-07-27T15:22:15.234" v="55" actId="1036"/>
      <pc:docMkLst>
        <pc:docMk/>
      </pc:docMkLst>
      <pc:sldChg chg="modAnim">
        <pc:chgData name="Postnikoff, Jonathan (he, him / il, lui) (DFO/MPO)" userId="9b4d4292-40cc-4138-9ac2-d1e6d0577b1f" providerId="ADAL" clId="{CBEEE499-42F2-4DE6-99CE-F50E989B9A04}" dt="2026-07-10T18:46:49.011" v="10"/>
        <pc:sldMkLst>
          <pc:docMk/>
          <pc:sldMk cId="4246192955" sldId="257"/>
        </pc:sldMkLst>
      </pc:sldChg>
      <pc:sldChg chg="modAnim">
        <pc:chgData name="Postnikoff, Jonathan (he, him / il, lui) (DFO/MPO)" userId="9b4d4292-40cc-4138-9ac2-d1e6d0577b1f" providerId="ADAL" clId="{CBEEE499-42F2-4DE6-99CE-F50E989B9A04}" dt="2026-07-10T18:47:17.038" v="15"/>
        <pc:sldMkLst>
          <pc:docMk/>
          <pc:sldMk cId="3403186935" sldId="258"/>
        </pc:sldMkLst>
      </pc:sldChg>
      <pc:sldChg chg="modAnim">
        <pc:chgData name="Postnikoff, Jonathan (he, him / il, lui) (DFO/MPO)" userId="9b4d4292-40cc-4138-9ac2-d1e6d0577b1f" providerId="ADAL" clId="{CBEEE499-42F2-4DE6-99CE-F50E989B9A04}" dt="2026-07-10T18:47:34.074" v="16"/>
        <pc:sldMkLst>
          <pc:docMk/>
          <pc:sldMk cId="1616173615" sldId="259"/>
        </pc:sldMkLst>
      </pc:sldChg>
      <pc:sldChg chg="addSp delSp modSp mod delAnim modAnim">
        <pc:chgData name="Postnikoff, Jonathan (he, him / il, lui) (DFO/MPO)" userId="9b4d4292-40cc-4138-9ac2-d1e6d0577b1f" providerId="ADAL" clId="{CBEEE499-42F2-4DE6-99CE-F50E989B9A04}" dt="2026-07-27T15:22:15.234" v="55" actId="1036"/>
        <pc:sldMkLst>
          <pc:docMk/>
          <pc:sldMk cId="2975167661" sldId="261"/>
        </pc:sldMkLst>
        <pc:grpChg chg="del">
          <ac:chgData name="Postnikoff, Jonathan (he, him / il, lui) (DFO/MPO)" userId="9b4d4292-40cc-4138-9ac2-d1e6d0577b1f" providerId="ADAL" clId="{CBEEE499-42F2-4DE6-99CE-F50E989B9A04}" dt="2026-07-27T15:21:58.890" v="46" actId="478"/>
          <ac:grpSpMkLst>
            <pc:docMk/>
            <pc:sldMk cId="2975167661" sldId="261"/>
            <ac:grpSpMk id="9" creationId="{F8A4489C-1A8D-E58F-AC02-31154B831A84}"/>
          </ac:grpSpMkLst>
        </pc:grpChg>
        <pc:picChg chg="add mod">
          <ac:chgData name="Postnikoff, Jonathan (he, him / il, lui) (DFO/MPO)" userId="9b4d4292-40cc-4138-9ac2-d1e6d0577b1f" providerId="ADAL" clId="{CBEEE499-42F2-4DE6-99CE-F50E989B9A04}" dt="2026-07-27T15:22:15.234" v="55" actId="1036"/>
          <ac:picMkLst>
            <pc:docMk/>
            <pc:sldMk cId="2975167661" sldId="261"/>
            <ac:picMk id="12" creationId="{ED0A5742-3A8F-55FC-0EA4-AAA9F9D69293}"/>
          </ac:picMkLst>
        </pc:picChg>
      </pc:sldChg>
      <pc:sldChg chg="addSp delSp modSp modAnim">
        <pc:chgData name="Postnikoff, Jonathan (he, him / il, lui) (DFO/MPO)" userId="9b4d4292-40cc-4138-9ac2-d1e6d0577b1f" providerId="ADAL" clId="{CBEEE499-42F2-4DE6-99CE-F50E989B9A04}" dt="2026-07-10T18:52:20.207" v="45"/>
        <pc:sldMkLst>
          <pc:docMk/>
          <pc:sldMk cId="2035425200" sldId="262"/>
        </pc:sldMkLst>
        <pc:grpChg chg="add mod">
          <ac:chgData name="Postnikoff, Jonathan (he, him / il, lui) (DFO/MPO)" userId="9b4d4292-40cc-4138-9ac2-d1e6d0577b1f" providerId="ADAL" clId="{CBEEE499-42F2-4DE6-99CE-F50E989B9A04}" dt="2026-07-10T18:51:02.898" v="31" actId="164"/>
          <ac:grpSpMkLst>
            <pc:docMk/>
            <pc:sldMk cId="2035425200" sldId="262"/>
            <ac:grpSpMk id="7" creationId="{62DBD8DC-093D-391B-B39F-4C1D7491859E}"/>
          </ac:grpSpMkLst>
        </pc:grpChg>
        <pc:grpChg chg="mod topLvl">
          <ac:chgData name="Postnikoff, Jonathan (he, him / il, lui) (DFO/MPO)" userId="9b4d4292-40cc-4138-9ac2-d1e6d0577b1f" providerId="ADAL" clId="{CBEEE499-42F2-4DE6-99CE-F50E989B9A04}" dt="2026-07-10T18:50:42.621" v="30" actId="165"/>
          <ac:grpSpMkLst>
            <pc:docMk/>
            <pc:sldMk cId="2035425200" sldId="262"/>
            <ac:grpSpMk id="30" creationId="{E4BA244F-F994-CF32-8C70-1C654F3E2F99}"/>
          </ac:grpSpMkLst>
        </pc:grpChg>
        <pc:picChg chg="mod topLvl">
          <ac:chgData name="Postnikoff, Jonathan (he, him / il, lui) (DFO/MPO)" userId="9b4d4292-40cc-4138-9ac2-d1e6d0577b1f" providerId="ADAL" clId="{CBEEE499-42F2-4DE6-99CE-F50E989B9A04}" dt="2026-07-10T18:50:42.621" v="30" actId="165"/>
          <ac:picMkLst>
            <pc:docMk/>
            <pc:sldMk cId="2035425200" sldId="262"/>
            <ac:picMk id="5" creationId="{F2652C31-6FFE-7CB5-AD3D-A873A795F8E7}"/>
          </ac:picMkLst>
        </pc:picChg>
        <pc:picChg chg="mod topLvl">
          <ac:chgData name="Postnikoff, Jonathan (he, him / il, lui) (DFO/MPO)" userId="9b4d4292-40cc-4138-9ac2-d1e6d0577b1f" providerId="ADAL" clId="{CBEEE499-42F2-4DE6-99CE-F50E989B9A04}" dt="2026-07-10T18:51:02.898" v="31" actId="164"/>
          <ac:picMkLst>
            <pc:docMk/>
            <pc:sldMk cId="2035425200" sldId="262"/>
            <ac:picMk id="6" creationId="{787CA66E-4975-38C1-4C42-0B308848EDBE}"/>
          </ac:picMkLst>
        </pc:picChg>
        <pc:picChg chg="mod topLvl">
          <ac:chgData name="Postnikoff, Jonathan (he, him / il, lui) (DFO/MPO)" userId="9b4d4292-40cc-4138-9ac2-d1e6d0577b1f" providerId="ADAL" clId="{CBEEE499-42F2-4DE6-99CE-F50E989B9A04}" dt="2026-07-10T18:50:42.621" v="30" actId="165"/>
          <ac:picMkLst>
            <pc:docMk/>
            <pc:sldMk cId="2035425200" sldId="262"/>
            <ac:picMk id="22" creationId="{49C7DACD-B371-C961-4187-125EAA6CED94}"/>
          </ac:picMkLst>
        </pc:picChg>
        <pc:picChg chg="mod">
          <ac:chgData name="Postnikoff, Jonathan (he, him / il, lui) (DFO/MPO)" userId="9b4d4292-40cc-4138-9ac2-d1e6d0577b1f" providerId="ADAL" clId="{CBEEE499-42F2-4DE6-99CE-F50E989B9A04}" dt="2026-07-10T18:50:42.621" v="30" actId="165"/>
          <ac:picMkLst>
            <pc:docMk/>
            <pc:sldMk cId="2035425200" sldId="262"/>
            <ac:picMk id="26" creationId="{FD725024-190A-8327-AE98-91D4AC5A5045}"/>
          </ac:picMkLst>
        </pc:picChg>
        <pc:picChg chg="mod">
          <ac:chgData name="Postnikoff, Jonathan (he, him / il, lui) (DFO/MPO)" userId="9b4d4292-40cc-4138-9ac2-d1e6d0577b1f" providerId="ADAL" clId="{CBEEE499-42F2-4DE6-99CE-F50E989B9A04}" dt="2026-07-10T18:50:42.621" v="30" actId="165"/>
          <ac:picMkLst>
            <pc:docMk/>
            <pc:sldMk cId="2035425200" sldId="262"/>
            <ac:picMk id="28" creationId="{B2AB3D7A-C699-11CD-CA6E-B1D1C4364C92}"/>
          </ac:picMkLst>
        </pc:picChg>
        <pc:picChg chg="mod topLvl">
          <ac:chgData name="Postnikoff, Jonathan (he, him / il, lui) (DFO/MPO)" userId="9b4d4292-40cc-4138-9ac2-d1e6d0577b1f" providerId="ADAL" clId="{CBEEE499-42F2-4DE6-99CE-F50E989B9A04}" dt="2026-07-10T18:50:42.621" v="30" actId="165"/>
          <ac:picMkLst>
            <pc:docMk/>
            <pc:sldMk cId="2035425200" sldId="262"/>
            <ac:picMk id="32" creationId="{AC187D48-BD15-04D9-E41A-276F6B23F7DF}"/>
          </ac:picMkLst>
        </pc:picChg>
        <pc:picChg chg="mod topLvl">
          <ac:chgData name="Postnikoff, Jonathan (he, him / il, lui) (DFO/MPO)" userId="9b4d4292-40cc-4138-9ac2-d1e6d0577b1f" providerId="ADAL" clId="{CBEEE499-42F2-4DE6-99CE-F50E989B9A04}" dt="2026-07-10T18:51:02.898" v="31" actId="164"/>
          <ac:picMkLst>
            <pc:docMk/>
            <pc:sldMk cId="2035425200" sldId="262"/>
            <ac:picMk id="34" creationId="{DEAC54D2-915D-F6C4-6760-99228A35F1DF}"/>
          </ac:picMkLst>
        </pc:picChg>
      </pc:sldChg>
      <pc:sldChg chg="modSp mod modAnim">
        <pc:chgData name="Postnikoff, Jonathan (he, him / il, lui) (DFO/MPO)" userId="9b4d4292-40cc-4138-9ac2-d1e6d0577b1f" providerId="ADAL" clId="{CBEEE499-42F2-4DE6-99CE-F50E989B9A04}" dt="2026-07-10T18:48:24.819" v="21"/>
        <pc:sldMkLst>
          <pc:docMk/>
          <pc:sldMk cId="542883448" sldId="263"/>
        </pc:sldMkLst>
        <pc:spChg chg="mod">
          <ac:chgData name="Postnikoff, Jonathan (he, him / il, lui) (DFO/MPO)" userId="9b4d4292-40cc-4138-9ac2-d1e6d0577b1f" providerId="ADAL" clId="{CBEEE499-42F2-4DE6-99CE-F50E989B9A04}" dt="2026-07-10T15:59:15.065" v="5" actId="20577"/>
          <ac:spMkLst>
            <pc:docMk/>
            <pc:sldMk cId="542883448" sldId="263"/>
            <ac:spMk id="3" creationId="{AAF916FC-EF0A-15C6-E81C-1350EDCF3CEF}"/>
          </ac:spMkLst>
        </pc:spChg>
      </pc:sldChg>
      <pc:sldChg chg="modAnim">
        <pc:chgData name="Postnikoff, Jonathan (he, him / il, lui) (DFO/MPO)" userId="9b4d4292-40cc-4138-9ac2-d1e6d0577b1f" providerId="ADAL" clId="{CBEEE499-42F2-4DE6-99CE-F50E989B9A04}" dt="2026-07-10T18:49:31.350" v="25"/>
        <pc:sldMkLst>
          <pc:docMk/>
          <pc:sldMk cId="668761969" sldId="26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A899B5-CDBF-41E2-8896-B10D2ED3292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3517CA-64E8-45CC-AB77-8DCF8505C2EA}">
      <dgm:prSet/>
      <dgm:spPr/>
      <dgm:t>
        <a:bodyPr/>
        <a:lstStyle/>
        <a:p>
          <a:r>
            <a:rPr lang="fr-FR" dirty="0"/>
            <a:t>Elles précisent qui peut </a:t>
          </a:r>
          <a:r>
            <a:rPr lang="fr-FR" b="1" dirty="0"/>
            <a:t>détenir</a:t>
          </a:r>
          <a:r>
            <a:rPr lang="fr-FR" dirty="0"/>
            <a:t> un permis, qui </a:t>
          </a:r>
          <a:r>
            <a:rPr lang="fr-FR" b="1" dirty="0"/>
            <a:t>doit pêcher </a:t>
          </a:r>
          <a:r>
            <a:rPr lang="fr-FR" dirty="0"/>
            <a:t>et </a:t>
          </a:r>
          <a:r>
            <a:rPr lang="fr-FR" b="1" dirty="0"/>
            <a:t>qui</a:t>
          </a:r>
          <a:r>
            <a:rPr lang="fr-FR" dirty="0"/>
            <a:t> </a:t>
          </a:r>
          <a:r>
            <a:rPr lang="fr-FR" b="1" dirty="0"/>
            <a:t>contrôle</a:t>
          </a:r>
          <a:r>
            <a:rPr lang="fr-FR" dirty="0"/>
            <a:t> les décisions de pêche.</a:t>
          </a:r>
          <a:endParaRPr lang="en-US" dirty="0"/>
        </a:p>
      </dgm:t>
    </dgm:pt>
    <dgm:pt modelId="{99673FF4-5771-4013-9D06-D87C45122F48}" type="parTrans" cxnId="{301594C5-3155-40D6-868E-E9C815E7383C}">
      <dgm:prSet/>
      <dgm:spPr/>
      <dgm:t>
        <a:bodyPr/>
        <a:lstStyle/>
        <a:p>
          <a:endParaRPr lang="en-US"/>
        </a:p>
      </dgm:t>
    </dgm:pt>
    <dgm:pt modelId="{FE7DDE22-4D4A-434D-8CB7-0500F2A73BA4}" type="sibTrans" cxnId="{301594C5-3155-40D6-868E-E9C815E7383C}">
      <dgm:prSet/>
      <dgm:spPr/>
      <dgm:t>
        <a:bodyPr/>
        <a:lstStyle/>
        <a:p>
          <a:endParaRPr lang="en-US"/>
        </a:p>
      </dgm:t>
    </dgm:pt>
    <dgm:pt modelId="{A338210C-6859-4CAA-B033-D471F893E796}">
      <dgm:prSet/>
      <dgm:spPr/>
      <dgm:t>
        <a:bodyPr/>
        <a:lstStyle/>
        <a:p>
          <a:r>
            <a:rPr lang="fr-FR" dirty="0"/>
            <a:t>Elles ont été créées pour s’assurer que les titulaires de permis </a:t>
          </a:r>
          <a:r>
            <a:rPr lang="fr-FR" b="1" dirty="0"/>
            <a:t>possèdent</a:t>
          </a:r>
          <a:r>
            <a:rPr lang="fr-FR" dirty="0"/>
            <a:t>, </a:t>
          </a:r>
          <a:r>
            <a:rPr lang="fr-FR" b="1" dirty="0"/>
            <a:t>exploitent</a:t>
          </a:r>
          <a:r>
            <a:rPr lang="fr-FR" dirty="0"/>
            <a:t> et </a:t>
          </a:r>
          <a:r>
            <a:rPr lang="fr-FR" b="1" dirty="0"/>
            <a:t>contrôlent</a:t>
          </a:r>
          <a:r>
            <a:rPr lang="fr-FR" dirty="0"/>
            <a:t> leurs entreprises.</a:t>
          </a:r>
          <a:endParaRPr lang="en-US" dirty="0"/>
        </a:p>
      </dgm:t>
    </dgm:pt>
    <dgm:pt modelId="{448FD21F-6ABE-4D7A-B5BC-4E6AF162F9E0}" type="parTrans" cxnId="{9583FACF-AA5E-463E-9DFD-0D54FC178B38}">
      <dgm:prSet/>
      <dgm:spPr/>
      <dgm:t>
        <a:bodyPr/>
        <a:lstStyle/>
        <a:p>
          <a:endParaRPr lang="en-US"/>
        </a:p>
      </dgm:t>
    </dgm:pt>
    <dgm:pt modelId="{3FFA6BB3-0410-43E9-8803-4F0C2237C949}" type="sibTrans" cxnId="{9583FACF-AA5E-463E-9DFD-0D54FC178B38}">
      <dgm:prSet/>
      <dgm:spPr/>
      <dgm:t>
        <a:bodyPr/>
        <a:lstStyle/>
        <a:p>
          <a:endParaRPr lang="en-US"/>
        </a:p>
      </dgm:t>
    </dgm:pt>
    <dgm:pt modelId="{0FEF73B0-1821-4B57-B38A-1810BB0B280D}">
      <dgm:prSet/>
      <dgm:spPr/>
      <dgm:t>
        <a:bodyPr/>
        <a:lstStyle/>
        <a:p>
          <a:r>
            <a:rPr lang="fr-FR" dirty="0"/>
            <a:t>Elles empêchent le contrôle non autorisé par d’autres, soutiennent les </a:t>
          </a:r>
          <a:r>
            <a:rPr lang="fr-FR" b="1" dirty="0"/>
            <a:t>propriétaires-exploitants indépendants </a:t>
          </a:r>
          <a:r>
            <a:rPr lang="fr-FR" dirty="0"/>
            <a:t>et </a:t>
          </a:r>
          <a:r>
            <a:rPr lang="fr-FR" b="1" dirty="0"/>
            <a:t>conservent les avantages dans les communautés locales</a:t>
          </a:r>
          <a:r>
            <a:rPr lang="fr-FR" dirty="0"/>
            <a:t>.</a:t>
          </a:r>
          <a:endParaRPr lang="en-US" dirty="0"/>
        </a:p>
      </dgm:t>
    </dgm:pt>
    <dgm:pt modelId="{2ACC8CB5-C05C-4922-BC7A-03E56D139D2A}" type="parTrans" cxnId="{E7B65243-AD22-459F-B1BA-1841DCF90C94}">
      <dgm:prSet/>
      <dgm:spPr/>
      <dgm:t>
        <a:bodyPr/>
        <a:lstStyle/>
        <a:p>
          <a:endParaRPr lang="en-US"/>
        </a:p>
      </dgm:t>
    </dgm:pt>
    <dgm:pt modelId="{46B25FF8-C81B-466E-8C06-87F7C9D11070}" type="sibTrans" cxnId="{E7B65243-AD22-459F-B1BA-1841DCF90C94}">
      <dgm:prSet/>
      <dgm:spPr/>
      <dgm:t>
        <a:bodyPr/>
        <a:lstStyle/>
        <a:p>
          <a:endParaRPr lang="en-US"/>
        </a:p>
      </dgm:t>
    </dgm:pt>
    <dgm:pt modelId="{29509F35-DD16-4113-BEFC-0E5B4C79A2DF}" type="pres">
      <dgm:prSet presAssocID="{15A899B5-CDBF-41E2-8896-B10D2ED32926}" presName="vert0" presStyleCnt="0">
        <dgm:presLayoutVars>
          <dgm:dir/>
          <dgm:animOne val="branch"/>
          <dgm:animLvl val="lvl"/>
        </dgm:presLayoutVars>
      </dgm:prSet>
      <dgm:spPr/>
    </dgm:pt>
    <dgm:pt modelId="{6CB36480-145D-4037-80BB-38270CD117A4}" type="pres">
      <dgm:prSet presAssocID="{C03517CA-64E8-45CC-AB77-8DCF8505C2EA}" presName="thickLine" presStyleLbl="alignNode1" presStyleIdx="0" presStyleCnt="3"/>
      <dgm:spPr/>
    </dgm:pt>
    <dgm:pt modelId="{F55FC49E-1287-473C-93D9-6FFAB241D2C9}" type="pres">
      <dgm:prSet presAssocID="{C03517CA-64E8-45CC-AB77-8DCF8505C2EA}" presName="horz1" presStyleCnt="0"/>
      <dgm:spPr/>
    </dgm:pt>
    <dgm:pt modelId="{9152456F-44A1-42A8-9CD4-2E4E9EF37BE8}" type="pres">
      <dgm:prSet presAssocID="{C03517CA-64E8-45CC-AB77-8DCF8505C2EA}" presName="tx1" presStyleLbl="revTx" presStyleIdx="0" presStyleCnt="3"/>
      <dgm:spPr/>
    </dgm:pt>
    <dgm:pt modelId="{A731F6B4-AED6-45E0-B2E5-70853796F863}" type="pres">
      <dgm:prSet presAssocID="{C03517CA-64E8-45CC-AB77-8DCF8505C2EA}" presName="vert1" presStyleCnt="0"/>
      <dgm:spPr/>
    </dgm:pt>
    <dgm:pt modelId="{3B961E72-A716-4041-88AA-1AECD69517EA}" type="pres">
      <dgm:prSet presAssocID="{A338210C-6859-4CAA-B033-D471F893E796}" presName="thickLine" presStyleLbl="alignNode1" presStyleIdx="1" presStyleCnt="3"/>
      <dgm:spPr/>
    </dgm:pt>
    <dgm:pt modelId="{8EF5467D-06C9-4B3C-90B7-7B38A8AD8F29}" type="pres">
      <dgm:prSet presAssocID="{A338210C-6859-4CAA-B033-D471F893E796}" presName="horz1" presStyleCnt="0"/>
      <dgm:spPr/>
    </dgm:pt>
    <dgm:pt modelId="{02E0ACED-80AA-4EF7-9D97-FA42576C3E42}" type="pres">
      <dgm:prSet presAssocID="{A338210C-6859-4CAA-B033-D471F893E796}" presName="tx1" presStyleLbl="revTx" presStyleIdx="1" presStyleCnt="3"/>
      <dgm:spPr/>
    </dgm:pt>
    <dgm:pt modelId="{43118EF7-B0E0-4CE4-84DF-E38603C22253}" type="pres">
      <dgm:prSet presAssocID="{A338210C-6859-4CAA-B033-D471F893E796}" presName="vert1" presStyleCnt="0"/>
      <dgm:spPr/>
    </dgm:pt>
    <dgm:pt modelId="{49C92C27-7484-47F6-AD8E-4BC5A872D1B2}" type="pres">
      <dgm:prSet presAssocID="{0FEF73B0-1821-4B57-B38A-1810BB0B280D}" presName="thickLine" presStyleLbl="alignNode1" presStyleIdx="2" presStyleCnt="3"/>
      <dgm:spPr/>
    </dgm:pt>
    <dgm:pt modelId="{E2DCF9EC-2217-4A73-A130-DE86B16C605D}" type="pres">
      <dgm:prSet presAssocID="{0FEF73B0-1821-4B57-B38A-1810BB0B280D}" presName="horz1" presStyleCnt="0"/>
      <dgm:spPr/>
    </dgm:pt>
    <dgm:pt modelId="{72A2E2E4-B327-4C94-A10E-B8CF066B7F9A}" type="pres">
      <dgm:prSet presAssocID="{0FEF73B0-1821-4B57-B38A-1810BB0B280D}" presName="tx1" presStyleLbl="revTx" presStyleIdx="2" presStyleCnt="3"/>
      <dgm:spPr/>
    </dgm:pt>
    <dgm:pt modelId="{4D09684A-269A-415F-95D3-EBDA5E8D6174}" type="pres">
      <dgm:prSet presAssocID="{0FEF73B0-1821-4B57-B38A-1810BB0B280D}" presName="vert1" presStyleCnt="0"/>
      <dgm:spPr/>
    </dgm:pt>
  </dgm:ptLst>
  <dgm:cxnLst>
    <dgm:cxn modelId="{8C49E63D-933D-4A49-B540-4B69EAB8F384}" type="presOf" srcId="{A338210C-6859-4CAA-B033-D471F893E796}" destId="{02E0ACED-80AA-4EF7-9D97-FA42576C3E42}" srcOrd="0" destOrd="0" presId="urn:microsoft.com/office/officeart/2008/layout/LinedList"/>
    <dgm:cxn modelId="{5FBC0D5D-2345-427B-B8CE-C866275C920D}" type="presOf" srcId="{15A899B5-CDBF-41E2-8896-B10D2ED32926}" destId="{29509F35-DD16-4113-BEFC-0E5B4C79A2DF}" srcOrd="0" destOrd="0" presId="urn:microsoft.com/office/officeart/2008/layout/LinedList"/>
    <dgm:cxn modelId="{E7B65243-AD22-459F-B1BA-1841DCF90C94}" srcId="{15A899B5-CDBF-41E2-8896-B10D2ED32926}" destId="{0FEF73B0-1821-4B57-B38A-1810BB0B280D}" srcOrd="2" destOrd="0" parTransId="{2ACC8CB5-C05C-4922-BC7A-03E56D139D2A}" sibTransId="{46B25FF8-C81B-466E-8C06-87F7C9D11070}"/>
    <dgm:cxn modelId="{1FDF7774-E6F2-42B6-83A8-7ECED72969E1}" type="presOf" srcId="{C03517CA-64E8-45CC-AB77-8DCF8505C2EA}" destId="{9152456F-44A1-42A8-9CD4-2E4E9EF37BE8}" srcOrd="0" destOrd="0" presId="urn:microsoft.com/office/officeart/2008/layout/LinedList"/>
    <dgm:cxn modelId="{301594C5-3155-40D6-868E-E9C815E7383C}" srcId="{15A899B5-CDBF-41E2-8896-B10D2ED32926}" destId="{C03517CA-64E8-45CC-AB77-8DCF8505C2EA}" srcOrd="0" destOrd="0" parTransId="{99673FF4-5771-4013-9D06-D87C45122F48}" sibTransId="{FE7DDE22-4D4A-434D-8CB7-0500F2A73BA4}"/>
    <dgm:cxn modelId="{9583FACF-AA5E-463E-9DFD-0D54FC178B38}" srcId="{15A899B5-CDBF-41E2-8896-B10D2ED32926}" destId="{A338210C-6859-4CAA-B033-D471F893E796}" srcOrd="1" destOrd="0" parTransId="{448FD21F-6ABE-4D7A-B5BC-4E6AF162F9E0}" sibTransId="{3FFA6BB3-0410-43E9-8803-4F0C2237C949}"/>
    <dgm:cxn modelId="{2A0E64D4-6E0B-45E1-99EC-A47C0CF0D2C6}" type="presOf" srcId="{0FEF73B0-1821-4B57-B38A-1810BB0B280D}" destId="{72A2E2E4-B327-4C94-A10E-B8CF066B7F9A}" srcOrd="0" destOrd="0" presId="urn:microsoft.com/office/officeart/2008/layout/LinedList"/>
    <dgm:cxn modelId="{D7D44636-3F34-4337-8B27-78FA1709BF3D}" type="presParOf" srcId="{29509F35-DD16-4113-BEFC-0E5B4C79A2DF}" destId="{6CB36480-145D-4037-80BB-38270CD117A4}" srcOrd="0" destOrd="0" presId="urn:microsoft.com/office/officeart/2008/layout/LinedList"/>
    <dgm:cxn modelId="{C49180AE-8B02-4D99-8DEE-4E07F661F211}" type="presParOf" srcId="{29509F35-DD16-4113-BEFC-0E5B4C79A2DF}" destId="{F55FC49E-1287-473C-93D9-6FFAB241D2C9}" srcOrd="1" destOrd="0" presId="urn:microsoft.com/office/officeart/2008/layout/LinedList"/>
    <dgm:cxn modelId="{49B32CCC-B1E7-410A-9AF8-9DA79AFD8600}" type="presParOf" srcId="{F55FC49E-1287-473C-93D9-6FFAB241D2C9}" destId="{9152456F-44A1-42A8-9CD4-2E4E9EF37BE8}" srcOrd="0" destOrd="0" presId="urn:microsoft.com/office/officeart/2008/layout/LinedList"/>
    <dgm:cxn modelId="{5530133E-D881-43F4-A7A3-AD6C4B49C07E}" type="presParOf" srcId="{F55FC49E-1287-473C-93D9-6FFAB241D2C9}" destId="{A731F6B4-AED6-45E0-B2E5-70853796F863}" srcOrd="1" destOrd="0" presId="urn:microsoft.com/office/officeart/2008/layout/LinedList"/>
    <dgm:cxn modelId="{6E3D9D92-1959-444E-956B-F519067399EA}" type="presParOf" srcId="{29509F35-DD16-4113-BEFC-0E5B4C79A2DF}" destId="{3B961E72-A716-4041-88AA-1AECD69517EA}" srcOrd="2" destOrd="0" presId="urn:microsoft.com/office/officeart/2008/layout/LinedList"/>
    <dgm:cxn modelId="{C2AC836B-DE2F-4E8B-889C-47DFAAE565F8}" type="presParOf" srcId="{29509F35-DD16-4113-BEFC-0E5B4C79A2DF}" destId="{8EF5467D-06C9-4B3C-90B7-7B38A8AD8F29}" srcOrd="3" destOrd="0" presId="urn:microsoft.com/office/officeart/2008/layout/LinedList"/>
    <dgm:cxn modelId="{3AC8E4CD-AFF7-4903-A567-4A5E84268010}" type="presParOf" srcId="{8EF5467D-06C9-4B3C-90B7-7B38A8AD8F29}" destId="{02E0ACED-80AA-4EF7-9D97-FA42576C3E42}" srcOrd="0" destOrd="0" presId="urn:microsoft.com/office/officeart/2008/layout/LinedList"/>
    <dgm:cxn modelId="{C2BD1CAD-02FD-4E44-8739-AF3137D52BB4}" type="presParOf" srcId="{8EF5467D-06C9-4B3C-90B7-7B38A8AD8F29}" destId="{43118EF7-B0E0-4CE4-84DF-E38603C22253}" srcOrd="1" destOrd="0" presId="urn:microsoft.com/office/officeart/2008/layout/LinedList"/>
    <dgm:cxn modelId="{6520478E-A0CA-4607-A2AA-9A37CFF0BCB2}" type="presParOf" srcId="{29509F35-DD16-4113-BEFC-0E5B4C79A2DF}" destId="{49C92C27-7484-47F6-AD8E-4BC5A872D1B2}" srcOrd="4" destOrd="0" presId="urn:microsoft.com/office/officeart/2008/layout/LinedList"/>
    <dgm:cxn modelId="{FFB4534C-7FBA-46B7-B756-D6EB423EB724}" type="presParOf" srcId="{29509F35-DD16-4113-BEFC-0E5B4C79A2DF}" destId="{E2DCF9EC-2217-4A73-A130-DE86B16C605D}" srcOrd="5" destOrd="0" presId="urn:microsoft.com/office/officeart/2008/layout/LinedList"/>
    <dgm:cxn modelId="{A3AEEDD4-FD64-4FE1-A8A3-897A209B15AC}" type="presParOf" srcId="{E2DCF9EC-2217-4A73-A130-DE86B16C605D}" destId="{72A2E2E4-B327-4C94-A10E-B8CF066B7F9A}" srcOrd="0" destOrd="0" presId="urn:microsoft.com/office/officeart/2008/layout/LinedList"/>
    <dgm:cxn modelId="{A1E6A742-9308-4A84-A95B-D917F2D67C26}" type="presParOf" srcId="{E2DCF9EC-2217-4A73-A130-DE86B16C605D}" destId="{4D09684A-269A-415F-95D3-EBDA5E8D617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ECC099-AF4A-4EFD-A5FB-D45B7CC14C7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FE3A80-330A-498E-84B5-484F02BDE169}">
      <dgm:prSet/>
      <dgm:spPr/>
      <dgm:t>
        <a:bodyPr/>
        <a:lstStyle/>
        <a:p>
          <a:r>
            <a:rPr lang="fr-FR" dirty="0"/>
            <a:t>Nous souhaitons connaître votre point de vue.</a:t>
          </a:r>
          <a:endParaRPr lang="en-US" dirty="0"/>
        </a:p>
      </dgm:t>
    </dgm:pt>
    <dgm:pt modelId="{AB611EE7-A496-4DDD-AD15-A6A4C60670B1}" type="parTrans" cxnId="{7DFE4422-7D38-4F03-9AD2-38C469C54B5E}">
      <dgm:prSet/>
      <dgm:spPr/>
      <dgm:t>
        <a:bodyPr/>
        <a:lstStyle/>
        <a:p>
          <a:endParaRPr lang="en-US"/>
        </a:p>
      </dgm:t>
    </dgm:pt>
    <dgm:pt modelId="{AB4C206F-4014-42B5-95F8-C765AC963707}" type="sibTrans" cxnId="{7DFE4422-7D38-4F03-9AD2-38C469C54B5E}">
      <dgm:prSet/>
      <dgm:spPr/>
      <dgm:t>
        <a:bodyPr/>
        <a:lstStyle/>
        <a:p>
          <a:endParaRPr lang="en-US"/>
        </a:p>
      </dgm:t>
    </dgm:pt>
    <dgm:pt modelId="{A2CFBE5C-BB96-4425-977D-7C7A3246183B}">
      <dgm:prSet/>
      <dgm:spPr/>
      <dgm:t>
        <a:bodyPr/>
        <a:lstStyle/>
        <a:p>
          <a:r>
            <a:rPr lang="fr-FR" dirty="0"/>
            <a:t>Nous voulons comprendre comment les enjeux de chacun des quatre </a:t>
          </a:r>
          <a:r>
            <a:rPr lang="fr-FR" b="0" dirty="0"/>
            <a:t>sujets clés </a:t>
          </a:r>
          <a:r>
            <a:rPr lang="fr-FR" dirty="0"/>
            <a:t>ont une incidence sur vos activités quotidiennes.</a:t>
          </a:r>
          <a:endParaRPr lang="en-US" dirty="0"/>
        </a:p>
      </dgm:t>
    </dgm:pt>
    <dgm:pt modelId="{CFE42C72-01FD-48B6-8707-28DF7B32D628}" type="parTrans" cxnId="{4D420114-6F59-4AA7-8F94-F496B985A4BF}">
      <dgm:prSet/>
      <dgm:spPr/>
      <dgm:t>
        <a:bodyPr/>
        <a:lstStyle/>
        <a:p>
          <a:endParaRPr lang="en-US"/>
        </a:p>
      </dgm:t>
    </dgm:pt>
    <dgm:pt modelId="{E9657458-DFE2-49E8-8A7F-7C17BF671411}" type="sibTrans" cxnId="{4D420114-6F59-4AA7-8F94-F496B985A4BF}">
      <dgm:prSet/>
      <dgm:spPr/>
      <dgm:t>
        <a:bodyPr/>
        <a:lstStyle/>
        <a:p>
          <a:endParaRPr lang="en-US"/>
        </a:p>
      </dgm:t>
    </dgm:pt>
    <dgm:pt modelId="{B74B0F1B-CBD1-45F1-91F5-AAB6FF63E7D2}">
      <dgm:prSet/>
      <dgm:spPr/>
      <dgm:t>
        <a:bodyPr/>
        <a:lstStyle/>
        <a:p>
          <a:r>
            <a:rPr lang="fr-FR"/>
            <a:t>Plus vous pourrez nous fournir de points de vue, mieux le MPO sera en mesure d’élaborer des options qui reflètent les perspectives de l’industrie.</a:t>
          </a:r>
          <a:endParaRPr lang="en-US"/>
        </a:p>
      </dgm:t>
    </dgm:pt>
    <dgm:pt modelId="{946BF9E1-6230-411E-87DB-CC5C41CB75F3}" type="parTrans" cxnId="{0378DE6D-4116-470C-9B70-99F962DD4631}">
      <dgm:prSet/>
      <dgm:spPr/>
      <dgm:t>
        <a:bodyPr/>
        <a:lstStyle/>
        <a:p>
          <a:endParaRPr lang="en-US"/>
        </a:p>
      </dgm:t>
    </dgm:pt>
    <dgm:pt modelId="{385BCCEB-0273-47A5-90B7-4A0640B7749D}" type="sibTrans" cxnId="{0378DE6D-4116-470C-9B70-99F962DD4631}">
      <dgm:prSet/>
      <dgm:spPr/>
      <dgm:t>
        <a:bodyPr/>
        <a:lstStyle/>
        <a:p>
          <a:endParaRPr lang="en-US"/>
        </a:p>
      </dgm:t>
    </dgm:pt>
    <dgm:pt modelId="{2B15A483-6ABA-4BD9-8BF8-59C595C94D76}" type="pres">
      <dgm:prSet presAssocID="{7BECC099-AF4A-4EFD-A5FB-D45B7CC14C76}" presName="vert0" presStyleCnt="0">
        <dgm:presLayoutVars>
          <dgm:dir/>
          <dgm:animOne val="branch"/>
          <dgm:animLvl val="lvl"/>
        </dgm:presLayoutVars>
      </dgm:prSet>
      <dgm:spPr/>
    </dgm:pt>
    <dgm:pt modelId="{847A9051-6915-4A4D-B5FB-6A302654F9BC}" type="pres">
      <dgm:prSet presAssocID="{05FE3A80-330A-498E-84B5-484F02BDE169}" presName="thickLine" presStyleLbl="alignNode1" presStyleIdx="0" presStyleCnt="3"/>
      <dgm:spPr/>
    </dgm:pt>
    <dgm:pt modelId="{FD0F600C-A035-492E-BAAE-E8F85D797323}" type="pres">
      <dgm:prSet presAssocID="{05FE3A80-330A-498E-84B5-484F02BDE169}" presName="horz1" presStyleCnt="0"/>
      <dgm:spPr/>
    </dgm:pt>
    <dgm:pt modelId="{0B777572-6C43-489C-95C3-AAFF66A8ABCF}" type="pres">
      <dgm:prSet presAssocID="{05FE3A80-330A-498E-84B5-484F02BDE169}" presName="tx1" presStyleLbl="revTx" presStyleIdx="0" presStyleCnt="3"/>
      <dgm:spPr/>
    </dgm:pt>
    <dgm:pt modelId="{3268E044-13CF-4038-B8D6-E697D850BAED}" type="pres">
      <dgm:prSet presAssocID="{05FE3A80-330A-498E-84B5-484F02BDE169}" presName="vert1" presStyleCnt="0"/>
      <dgm:spPr/>
    </dgm:pt>
    <dgm:pt modelId="{18B8F413-BCE1-4874-BB0B-F37C503868A6}" type="pres">
      <dgm:prSet presAssocID="{A2CFBE5C-BB96-4425-977D-7C7A3246183B}" presName="thickLine" presStyleLbl="alignNode1" presStyleIdx="1" presStyleCnt="3"/>
      <dgm:spPr/>
    </dgm:pt>
    <dgm:pt modelId="{97DDF1BD-218F-4C86-A124-39BF10F3721B}" type="pres">
      <dgm:prSet presAssocID="{A2CFBE5C-BB96-4425-977D-7C7A3246183B}" presName="horz1" presStyleCnt="0"/>
      <dgm:spPr/>
    </dgm:pt>
    <dgm:pt modelId="{956E2463-A41D-44C7-AD15-9293305C2377}" type="pres">
      <dgm:prSet presAssocID="{A2CFBE5C-BB96-4425-977D-7C7A3246183B}" presName="tx1" presStyleLbl="revTx" presStyleIdx="1" presStyleCnt="3"/>
      <dgm:spPr/>
    </dgm:pt>
    <dgm:pt modelId="{CF613AE7-8672-41A5-81AD-F82C9C8166ED}" type="pres">
      <dgm:prSet presAssocID="{A2CFBE5C-BB96-4425-977D-7C7A3246183B}" presName="vert1" presStyleCnt="0"/>
      <dgm:spPr/>
    </dgm:pt>
    <dgm:pt modelId="{189AF671-D80E-4881-9351-48EC85B47D1F}" type="pres">
      <dgm:prSet presAssocID="{B74B0F1B-CBD1-45F1-91F5-AAB6FF63E7D2}" presName="thickLine" presStyleLbl="alignNode1" presStyleIdx="2" presStyleCnt="3"/>
      <dgm:spPr/>
    </dgm:pt>
    <dgm:pt modelId="{3F8A9DBF-3E22-4D3D-B09C-7D1D8B5AC463}" type="pres">
      <dgm:prSet presAssocID="{B74B0F1B-CBD1-45F1-91F5-AAB6FF63E7D2}" presName="horz1" presStyleCnt="0"/>
      <dgm:spPr/>
    </dgm:pt>
    <dgm:pt modelId="{722408EB-7CAD-46A4-B898-F8B1AD108346}" type="pres">
      <dgm:prSet presAssocID="{B74B0F1B-CBD1-45F1-91F5-AAB6FF63E7D2}" presName="tx1" presStyleLbl="revTx" presStyleIdx="2" presStyleCnt="3"/>
      <dgm:spPr/>
    </dgm:pt>
    <dgm:pt modelId="{5E57C29F-396D-43BD-BB2A-F29F8C4797FF}" type="pres">
      <dgm:prSet presAssocID="{B74B0F1B-CBD1-45F1-91F5-AAB6FF63E7D2}" presName="vert1" presStyleCnt="0"/>
      <dgm:spPr/>
    </dgm:pt>
  </dgm:ptLst>
  <dgm:cxnLst>
    <dgm:cxn modelId="{4D420114-6F59-4AA7-8F94-F496B985A4BF}" srcId="{7BECC099-AF4A-4EFD-A5FB-D45B7CC14C76}" destId="{A2CFBE5C-BB96-4425-977D-7C7A3246183B}" srcOrd="1" destOrd="0" parTransId="{CFE42C72-01FD-48B6-8707-28DF7B32D628}" sibTransId="{E9657458-DFE2-49E8-8A7F-7C17BF671411}"/>
    <dgm:cxn modelId="{7DFE4422-7D38-4F03-9AD2-38C469C54B5E}" srcId="{7BECC099-AF4A-4EFD-A5FB-D45B7CC14C76}" destId="{05FE3A80-330A-498E-84B5-484F02BDE169}" srcOrd="0" destOrd="0" parTransId="{AB611EE7-A496-4DDD-AD15-A6A4C60670B1}" sibTransId="{AB4C206F-4014-42B5-95F8-C765AC963707}"/>
    <dgm:cxn modelId="{CA7B8B26-6065-4C37-9433-3F275B01ED64}" type="presOf" srcId="{7BECC099-AF4A-4EFD-A5FB-D45B7CC14C76}" destId="{2B15A483-6ABA-4BD9-8BF8-59C595C94D76}" srcOrd="0" destOrd="0" presId="urn:microsoft.com/office/officeart/2008/layout/LinedList"/>
    <dgm:cxn modelId="{0378DE6D-4116-470C-9B70-99F962DD4631}" srcId="{7BECC099-AF4A-4EFD-A5FB-D45B7CC14C76}" destId="{B74B0F1B-CBD1-45F1-91F5-AAB6FF63E7D2}" srcOrd="2" destOrd="0" parTransId="{946BF9E1-6230-411E-87DB-CC5C41CB75F3}" sibTransId="{385BCCEB-0273-47A5-90B7-4A0640B7749D}"/>
    <dgm:cxn modelId="{510B337A-2173-4449-BD76-E49082B7A7EB}" type="presOf" srcId="{05FE3A80-330A-498E-84B5-484F02BDE169}" destId="{0B777572-6C43-489C-95C3-AAFF66A8ABCF}" srcOrd="0" destOrd="0" presId="urn:microsoft.com/office/officeart/2008/layout/LinedList"/>
    <dgm:cxn modelId="{DA9702A1-D0A8-4B44-9FF3-0ECD8CE7C7EF}" type="presOf" srcId="{B74B0F1B-CBD1-45F1-91F5-AAB6FF63E7D2}" destId="{722408EB-7CAD-46A4-B898-F8B1AD108346}" srcOrd="0" destOrd="0" presId="urn:microsoft.com/office/officeart/2008/layout/LinedList"/>
    <dgm:cxn modelId="{69C794C4-3657-4464-A3C0-3661148AB89E}" type="presOf" srcId="{A2CFBE5C-BB96-4425-977D-7C7A3246183B}" destId="{956E2463-A41D-44C7-AD15-9293305C2377}" srcOrd="0" destOrd="0" presId="urn:microsoft.com/office/officeart/2008/layout/LinedList"/>
    <dgm:cxn modelId="{D63D28D2-AC71-477E-AE91-1C63A29B13BE}" type="presParOf" srcId="{2B15A483-6ABA-4BD9-8BF8-59C595C94D76}" destId="{847A9051-6915-4A4D-B5FB-6A302654F9BC}" srcOrd="0" destOrd="0" presId="urn:microsoft.com/office/officeart/2008/layout/LinedList"/>
    <dgm:cxn modelId="{ED3C56A8-4DA9-4859-839D-547226D4E3A2}" type="presParOf" srcId="{2B15A483-6ABA-4BD9-8BF8-59C595C94D76}" destId="{FD0F600C-A035-492E-BAAE-E8F85D797323}" srcOrd="1" destOrd="0" presId="urn:microsoft.com/office/officeart/2008/layout/LinedList"/>
    <dgm:cxn modelId="{37B049B5-249F-467F-BB73-B3539E01B37E}" type="presParOf" srcId="{FD0F600C-A035-492E-BAAE-E8F85D797323}" destId="{0B777572-6C43-489C-95C3-AAFF66A8ABCF}" srcOrd="0" destOrd="0" presId="urn:microsoft.com/office/officeart/2008/layout/LinedList"/>
    <dgm:cxn modelId="{F9134BEF-F6E8-4491-A8BF-FAB78B22C8A8}" type="presParOf" srcId="{FD0F600C-A035-492E-BAAE-E8F85D797323}" destId="{3268E044-13CF-4038-B8D6-E697D850BAED}" srcOrd="1" destOrd="0" presId="urn:microsoft.com/office/officeart/2008/layout/LinedList"/>
    <dgm:cxn modelId="{ABEEC0A2-B88C-4929-858E-BF604A8775D0}" type="presParOf" srcId="{2B15A483-6ABA-4BD9-8BF8-59C595C94D76}" destId="{18B8F413-BCE1-4874-BB0B-F37C503868A6}" srcOrd="2" destOrd="0" presId="urn:microsoft.com/office/officeart/2008/layout/LinedList"/>
    <dgm:cxn modelId="{AC2FD57A-6A7C-4256-82F2-7151659D64D5}" type="presParOf" srcId="{2B15A483-6ABA-4BD9-8BF8-59C595C94D76}" destId="{97DDF1BD-218F-4C86-A124-39BF10F3721B}" srcOrd="3" destOrd="0" presId="urn:microsoft.com/office/officeart/2008/layout/LinedList"/>
    <dgm:cxn modelId="{21D314C1-33F6-4001-BACB-99BF229E3226}" type="presParOf" srcId="{97DDF1BD-218F-4C86-A124-39BF10F3721B}" destId="{956E2463-A41D-44C7-AD15-9293305C2377}" srcOrd="0" destOrd="0" presId="urn:microsoft.com/office/officeart/2008/layout/LinedList"/>
    <dgm:cxn modelId="{2728BA32-07FA-42BE-AD75-A9E36B5AB002}" type="presParOf" srcId="{97DDF1BD-218F-4C86-A124-39BF10F3721B}" destId="{CF613AE7-8672-41A5-81AD-F82C9C8166ED}" srcOrd="1" destOrd="0" presId="urn:microsoft.com/office/officeart/2008/layout/LinedList"/>
    <dgm:cxn modelId="{2DB4A452-E329-43B8-B0C6-1CAA305B2DB5}" type="presParOf" srcId="{2B15A483-6ABA-4BD9-8BF8-59C595C94D76}" destId="{189AF671-D80E-4881-9351-48EC85B47D1F}" srcOrd="4" destOrd="0" presId="urn:microsoft.com/office/officeart/2008/layout/LinedList"/>
    <dgm:cxn modelId="{65754EDE-12A8-4033-8C33-309382DE132B}" type="presParOf" srcId="{2B15A483-6ABA-4BD9-8BF8-59C595C94D76}" destId="{3F8A9DBF-3E22-4D3D-B09C-7D1D8B5AC463}" srcOrd="5" destOrd="0" presId="urn:microsoft.com/office/officeart/2008/layout/LinedList"/>
    <dgm:cxn modelId="{81606A2D-E331-442A-A349-5E4285F37AD2}" type="presParOf" srcId="{3F8A9DBF-3E22-4D3D-B09C-7D1D8B5AC463}" destId="{722408EB-7CAD-46A4-B898-F8B1AD108346}" srcOrd="0" destOrd="0" presId="urn:microsoft.com/office/officeart/2008/layout/LinedList"/>
    <dgm:cxn modelId="{748EFE28-E704-42B5-8EAB-5977D3CC7837}" type="presParOf" srcId="{3F8A9DBF-3E22-4D3D-B09C-7D1D8B5AC463}" destId="{5E57C29F-396D-43BD-BB2A-F29F8C4797F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36480-145D-4037-80BB-38270CD117A4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52456F-44A1-42A8-9CD4-2E4E9EF37BE8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Elles précisent qui peut </a:t>
          </a:r>
          <a:r>
            <a:rPr lang="fr-FR" sz="2900" b="1" kern="1200" dirty="0"/>
            <a:t>détenir</a:t>
          </a:r>
          <a:r>
            <a:rPr lang="fr-FR" sz="2900" kern="1200" dirty="0"/>
            <a:t> un permis, qui </a:t>
          </a:r>
          <a:r>
            <a:rPr lang="fr-FR" sz="2900" b="1" kern="1200" dirty="0"/>
            <a:t>doit pêcher </a:t>
          </a:r>
          <a:r>
            <a:rPr lang="fr-FR" sz="2900" kern="1200" dirty="0"/>
            <a:t>et </a:t>
          </a:r>
          <a:r>
            <a:rPr lang="fr-FR" sz="2900" b="1" kern="1200" dirty="0"/>
            <a:t>qui</a:t>
          </a:r>
          <a:r>
            <a:rPr lang="fr-FR" sz="2900" kern="1200" dirty="0"/>
            <a:t> </a:t>
          </a:r>
          <a:r>
            <a:rPr lang="fr-FR" sz="2900" b="1" kern="1200" dirty="0"/>
            <a:t>contrôle</a:t>
          </a:r>
          <a:r>
            <a:rPr lang="fr-FR" sz="2900" kern="1200" dirty="0"/>
            <a:t> les décisions de pêche.</a:t>
          </a:r>
          <a:endParaRPr lang="en-US" sz="2900" kern="1200" dirty="0"/>
        </a:p>
      </dsp:txBody>
      <dsp:txXfrm>
        <a:off x="0" y="2124"/>
        <a:ext cx="10515600" cy="1449029"/>
      </dsp:txXfrm>
    </dsp:sp>
    <dsp:sp modelId="{3B961E72-A716-4041-88AA-1AECD69517EA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E0ACED-80AA-4EF7-9D97-FA42576C3E42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Elles ont été créées pour s’assurer que les titulaires de permis </a:t>
          </a:r>
          <a:r>
            <a:rPr lang="fr-FR" sz="2900" b="1" kern="1200" dirty="0"/>
            <a:t>possèdent</a:t>
          </a:r>
          <a:r>
            <a:rPr lang="fr-FR" sz="2900" kern="1200" dirty="0"/>
            <a:t>, </a:t>
          </a:r>
          <a:r>
            <a:rPr lang="fr-FR" sz="2900" b="1" kern="1200" dirty="0"/>
            <a:t>exploitent</a:t>
          </a:r>
          <a:r>
            <a:rPr lang="fr-FR" sz="2900" kern="1200" dirty="0"/>
            <a:t> et </a:t>
          </a:r>
          <a:r>
            <a:rPr lang="fr-FR" sz="2900" b="1" kern="1200" dirty="0"/>
            <a:t>contrôlent</a:t>
          </a:r>
          <a:r>
            <a:rPr lang="fr-FR" sz="2900" kern="1200" dirty="0"/>
            <a:t> leurs entreprises.</a:t>
          </a:r>
          <a:endParaRPr lang="en-US" sz="2900" kern="1200" dirty="0"/>
        </a:p>
      </dsp:txBody>
      <dsp:txXfrm>
        <a:off x="0" y="1451154"/>
        <a:ext cx="10515600" cy="1449029"/>
      </dsp:txXfrm>
    </dsp:sp>
    <dsp:sp modelId="{49C92C27-7484-47F6-AD8E-4BC5A872D1B2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2E2E4-B327-4C94-A10E-B8CF066B7F9A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Elles empêchent le contrôle non autorisé par d’autres, soutiennent les </a:t>
          </a:r>
          <a:r>
            <a:rPr lang="fr-FR" sz="2900" b="1" kern="1200" dirty="0"/>
            <a:t>propriétaires-exploitants indépendants </a:t>
          </a:r>
          <a:r>
            <a:rPr lang="fr-FR" sz="2900" kern="1200" dirty="0"/>
            <a:t>et </a:t>
          </a:r>
          <a:r>
            <a:rPr lang="fr-FR" sz="2900" b="1" kern="1200" dirty="0"/>
            <a:t>conservent les avantages dans les communautés locales</a:t>
          </a:r>
          <a:r>
            <a:rPr lang="fr-FR" sz="2900" kern="1200" dirty="0"/>
            <a:t>.</a:t>
          </a:r>
          <a:endParaRPr lang="en-US" sz="2900" kern="1200" dirty="0"/>
        </a:p>
      </dsp:txBody>
      <dsp:txXfrm>
        <a:off x="0" y="2900183"/>
        <a:ext cx="10515600" cy="1449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A9051-6915-4A4D-B5FB-6A302654F9BC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77572-6C43-489C-95C3-AAFF66A8ABCF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Nous souhaitons connaître votre point de vue.</a:t>
          </a:r>
          <a:endParaRPr lang="en-US" sz="2900" kern="1200" dirty="0"/>
        </a:p>
      </dsp:txBody>
      <dsp:txXfrm>
        <a:off x="0" y="2124"/>
        <a:ext cx="10515600" cy="1449029"/>
      </dsp:txXfrm>
    </dsp:sp>
    <dsp:sp modelId="{18B8F413-BCE1-4874-BB0B-F37C503868A6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E2463-A41D-44C7-AD15-9293305C2377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Nous voulons comprendre comment les enjeux de chacun des quatre </a:t>
          </a:r>
          <a:r>
            <a:rPr lang="fr-FR" sz="2900" b="0" kern="1200" dirty="0"/>
            <a:t>sujets clés </a:t>
          </a:r>
          <a:r>
            <a:rPr lang="fr-FR" sz="2900" kern="1200" dirty="0"/>
            <a:t>ont une incidence sur vos activités quotidiennes.</a:t>
          </a:r>
          <a:endParaRPr lang="en-US" sz="2900" kern="1200" dirty="0"/>
        </a:p>
      </dsp:txBody>
      <dsp:txXfrm>
        <a:off x="0" y="1451154"/>
        <a:ext cx="10515600" cy="1449029"/>
      </dsp:txXfrm>
    </dsp:sp>
    <dsp:sp modelId="{189AF671-D80E-4881-9351-48EC85B47D1F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2408EB-7CAD-46A4-B898-F8B1AD108346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/>
            <a:t>Plus vous pourrez nous fournir de points de vue, mieux le MPO sera en mesure d’élaborer des options qui reflètent les perspectives de l’industrie.</a:t>
          </a:r>
          <a:endParaRPr lang="en-US" sz="2900" kern="1200"/>
        </a:p>
      </dsp:txBody>
      <dsp:txXfrm>
        <a:off x="0" y="2900183"/>
        <a:ext cx="10515600" cy="1449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0EF4-8AD7-452C-BFAE-4F1BE1B49CDC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EB4E-AB17-44A2-BB91-726446C4D1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7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5627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1510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849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3282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8985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933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9137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7903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9916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1741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6999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544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8327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E86E-D786-CA04-D369-B1F64869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911F-E93E-BAF3-E3A0-EC143CEF0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1FFB-F237-3833-2A85-0AFFCD07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FA4-CD09-4D70-AB1F-3C9FFDFDDD17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F46C-309D-6EC3-E7FA-13119B6B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1F2E0-EF69-6BFD-6326-0BF30BD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7CFD-B11D-D8B0-2592-361CF06D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AABE3-0E65-6AB0-2488-1D0A046A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E80C-DD03-1A33-8400-61D0B8B0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983C-A447-49A2-96A4-FEA464492F25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EFA3B-F7EA-E065-9DEC-967B7CC8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F972-AE8D-5ADC-97A1-F82E3752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80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FB7-3B49-BCBE-2513-AABD81A07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583D8-4B1C-4654-FDF1-D60687C13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7EADC-2B6E-465B-AB56-139CC566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5BD-6607-426F-B612-70FC928E653B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A58F-8693-8BEF-C066-A53D57E7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0AF2-519B-4AF5-5269-22429B57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79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976E-B96A-C261-7895-19F6D3D4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CD5C-ED09-D50D-A392-DC9A00783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93285-2427-EB47-E3E6-ACC27AA4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74E0-6EA0-4A96-94FD-EBB8892F7FCF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36AE5-F2EA-A544-2E29-DC787FF2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31AB-9300-536E-C646-EE3EAAC5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2E6-A60C-2F1C-497D-B6DCE1E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8877-40CF-1565-E51A-436A2EBA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2048D-2E65-85A3-5704-9F9FF88A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1978-1216-488E-8B09-7D95E104D4C6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96D47-A52B-2416-BD46-64A67F6F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9127-17BD-79F3-DA70-EC759077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5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0EB5-6D80-E137-F966-BFE5810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3CE3-E641-0568-7445-45CBFA47B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A284-2F3D-5407-27FE-E7645058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DB1E2-053E-A9E5-D238-6BFB1159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E2A2-D66F-4E3C-8E44-CAD29DE7739B}" type="datetime1">
              <a:rPr lang="en-CA" smtClean="0"/>
              <a:t>2026-07-27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7721-F322-DE89-3048-2A6F85D4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74AD9-45E3-42E8-0AA8-25A86B51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0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260E-3255-37EE-B4D4-91B3E6DD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355C4-8AAE-320F-7D4F-80143CFED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D4CC0-92FE-519E-2854-0531A0B88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F3176-08B1-5739-67E2-DAA4D6ED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02D64-0D28-09B5-84C9-65A1148A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4F554-F6FB-0629-288E-DDB5675C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5A57E-17CE-4315-B294-8E31F0495FB4}" type="datetime1">
              <a:rPr lang="en-CA" smtClean="0"/>
              <a:t>2026-07-27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82AC8-7C9F-1597-E989-AB176A1E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0C9D6-44A1-6AA8-FB88-9EBD7CF7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29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1B35-5899-F73C-C5BF-DCC2CE9C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59CE-B410-CDF5-159F-C539A46C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8870-D025-4E61-9437-098806D0A19E}" type="datetime1">
              <a:rPr lang="en-CA" smtClean="0"/>
              <a:t>2026-07-27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798E5-A6FA-B66F-061A-BD1D6E00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77EB6-61BA-F20B-EA76-1493A651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7FB42-3766-B0C7-7D54-D0E64356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6283-A379-41E8-B6DB-1D51DAAF7561}" type="datetime1">
              <a:rPr lang="en-CA" smtClean="0"/>
              <a:t>2026-07-27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D4CB0-5065-EAC9-AB55-12A28B8C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496A-67F1-C04E-C928-334B5BAD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3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C25B-914F-1A8E-3E25-04F87658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4673-9EDA-63F6-3946-67161A223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B4D53-496F-F410-BB2F-B3CDEEE1A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72677-BE92-6EFE-451C-F66D6926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DF66-F657-42C0-98FA-7D8483A96D6F}" type="datetime1">
              <a:rPr lang="en-CA" smtClean="0"/>
              <a:t>2026-07-27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8F49F-22F3-A252-BC59-E67112B3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4C7A6-B4C8-21B3-67AA-B4910C5D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7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AA53-23B1-391B-0329-D9175C11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797D8-FFBE-52B0-4FD5-17472A4C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D109-E030-4C91-6C80-C4C2CCE4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4AB1-2428-A326-2E01-2E8A3C0C5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3D13-6835-42B0-B2A2-DE163F81982D}" type="datetime1">
              <a:rPr lang="en-CA" smtClean="0"/>
              <a:t>2026-07-27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FCFC9-D64C-FD7A-0550-EEAF5DBC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7697-2BA0-7EDB-A06D-2166336D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26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94588-34D1-71AF-4A49-1A2E8FC7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67F60-94BD-389B-825F-A88CA4E0B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65D9-C774-BF3A-EA4A-87F55F9CE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44798-0D08-4BF3-8B32-457EC9DB3D5F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6AD3B-5206-9F2A-E3AA-AC2F277F7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B8E5-7464-CAD4-A27F-22AFFAF8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F3DF5-926B-4E34-4AFA-269C2E01750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63213" y="63500"/>
            <a:ext cx="1700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Unclassified - Non-Classifié</a:t>
            </a:r>
          </a:p>
        </p:txBody>
      </p:sp>
    </p:spTree>
    <p:extLst>
      <p:ext uri="{BB962C8B-B14F-4D97-AF65-F5344CB8AC3E}">
        <p14:creationId xmlns:p14="http://schemas.microsoft.com/office/powerpoint/2010/main" val="37697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C9D1-3746-7B1B-3FB2-F2377DDA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376" y="1392036"/>
            <a:ext cx="11367247" cy="2387600"/>
          </a:xfrm>
        </p:spPr>
        <p:txBody>
          <a:bodyPr>
            <a:normAutofit fontScale="90000"/>
          </a:bodyPr>
          <a:lstStyle/>
          <a:p>
            <a:r>
              <a:rPr lang="fr-FR" dirty="0"/>
              <a:t>Renforcement des règlements sur la pêche côtière</a:t>
            </a:r>
            <a:br>
              <a:rPr lang="en-CA" dirty="0"/>
            </a:br>
            <a:br>
              <a:rPr lang="en-CA" dirty="0"/>
            </a:br>
            <a:r>
              <a:rPr lang="en-CA" sz="3100" dirty="0"/>
              <a:t>Introduction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574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770E8-2BAE-7C65-58B3-10E787AA8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Qu’est-ce que l’ examen exhaustif des règlements sur la pêche côtière</a:t>
            </a:r>
            <a:r>
              <a:rPr lang="en-CA" dirty="0"/>
              <a:t>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BF52E-0FCA-C8C7-5F0F-B15A9D88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10</a:t>
            </a:fld>
            <a:endParaRPr lang="en-CA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29E2E6-2899-804A-B5B7-E72EB8E8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L’examen exhaustif </a:t>
            </a:r>
            <a:r>
              <a:rPr lang="fr-FR" dirty="0"/>
              <a:t>évalue le rendement du Règlement sur la pêche côtière par rapport aux objectifs du MPO. 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0A5742-3A8F-55FC-0EA4-AAA9F9D69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725" y="2657792"/>
            <a:ext cx="5924550" cy="394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6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5F78D-243A-C62F-2FF0-80BC9AC35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Qu’avons</a:t>
            </a:r>
            <a:r>
              <a:rPr lang="en-CA" dirty="0"/>
              <a:t>-nous entendu </a:t>
            </a:r>
            <a:r>
              <a:rPr lang="en-CA" dirty="0" err="1"/>
              <a:t>jusqu’à</a:t>
            </a:r>
            <a:r>
              <a:rPr lang="en-CA" dirty="0"/>
              <a:t> </a:t>
            </a:r>
            <a:r>
              <a:rPr lang="en-CA" dirty="0" err="1"/>
              <a:t>présent</a:t>
            </a:r>
            <a:r>
              <a:rPr lang="en-CA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DA87B-125F-04D8-8E4D-48802CF8A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Jusqu’à présent, </a:t>
            </a:r>
            <a:r>
              <a:rPr lang="fr-FR" b="1" dirty="0"/>
              <a:t>quatre sujets clés </a:t>
            </a:r>
            <a:r>
              <a:rPr lang="fr-FR" dirty="0"/>
              <a:t>ont émergé </a:t>
            </a:r>
            <a:r>
              <a:rPr lang="en-CA" dirty="0"/>
              <a:t>:</a:t>
            </a:r>
          </a:p>
          <a:p>
            <a:pPr marL="971550" lvl="1" indent="-514350">
              <a:buAutoNum type="arabicPeriod"/>
            </a:pPr>
            <a:r>
              <a:rPr lang="fr-FR" sz="2800" dirty="0"/>
              <a:t>Comprendre l’utilisation, le contrôle et le transfert</a:t>
            </a:r>
            <a:r>
              <a:rPr lang="en-CA" sz="2800" dirty="0"/>
              <a:t>;</a:t>
            </a:r>
          </a:p>
          <a:p>
            <a:pPr marL="971550" lvl="1" indent="-514350">
              <a:buAutoNum type="arabicPeriod"/>
            </a:pPr>
            <a:r>
              <a:rPr lang="fr-FR" sz="2800" dirty="0"/>
              <a:t>Utiliser l’argent pour contrôler un permis</a:t>
            </a:r>
            <a:r>
              <a:rPr lang="en-CA" sz="2800" dirty="0"/>
              <a:t>;</a:t>
            </a:r>
          </a:p>
          <a:p>
            <a:pPr marL="971550" lvl="1" indent="-514350">
              <a:buAutoNum type="arabicPeriod"/>
            </a:pPr>
            <a:r>
              <a:rPr lang="en-CA" sz="2800" dirty="0" err="1"/>
              <a:t>Transferts</a:t>
            </a:r>
            <a:r>
              <a:rPr lang="en-CA" sz="2800" dirty="0"/>
              <a:t> </a:t>
            </a:r>
            <a:r>
              <a:rPr lang="en-CA" sz="2800" dirty="0" err="1"/>
              <a:t>intergénérationnels</a:t>
            </a:r>
            <a:r>
              <a:rPr lang="en-CA" sz="2800" dirty="0"/>
              <a:t>;</a:t>
            </a:r>
          </a:p>
          <a:p>
            <a:pPr marL="971550" lvl="1" indent="-514350">
              <a:buAutoNum type="arabicPeriod"/>
            </a:pPr>
            <a:r>
              <a:rPr lang="fr-FR" sz="2800" dirty="0"/>
              <a:t>Éducation et obligations des titulaires de permis</a:t>
            </a:r>
            <a:r>
              <a:rPr lang="en-CA" sz="28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BD610-4869-17F0-77A6-CFB54EB9A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11</a:t>
            </a:fld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652C31-6FFE-7CB5-AD3D-A873A795F8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91"/>
          <a:stretch/>
        </p:blipFill>
        <p:spPr>
          <a:xfrm>
            <a:off x="2477856" y="4789695"/>
            <a:ext cx="2205932" cy="13549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C7DACD-B371-C961-4187-125EAA6CED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440"/>
          <a:stretch/>
        </p:blipFill>
        <p:spPr>
          <a:xfrm>
            <a:off x="4934502" y="4789695"/>
            <a:ext cx="2322996" cy="1406379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E4BA244F-F994-CF32-8C70-1C654F3E2F99}"/>
              </a:ext>
            </a:extLst>
          </p:cNvPr>
          <p:cNvGrpSpPr/>
          <p:nvPr/>
        </p:nvGrpSpPr>
        <p:grpSpPr>
          <a:xfrm>
            <a:off x="7508212" y="4837818"/>
            <a:ext cx="1974287" cy="1391829"/>
            <a:chOff x="7998388" y="4829957"/>
            <a:chExt cx="2088587" cy="154472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D725024-190A-8327-AE98-91D4AC5A5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98388" y="4829957"/>
              <a:ext cx="2088587" cy="1544728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2AB3D7A-C699-11CD-CA6E-B1D1C4364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6174">
              <a:off x="8787659" y="5556581"/>
              <a:ext cx="333243" cy="184545"/>
            </a:xfrm>
            <a:prstGeom prst="rect">
              <a:avLst/>
            </a:prstGeom>
          </p:spPr>
        </p:pic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AC187D48-BD15-04D9-E41A-276F6B23F7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6126" y="4837818"/>
            <a:ext cx="2142359" cy="142883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2DBD8DC-093D-391B-B39F-4C1D7491859E}"/>
              </a:ext>
            </a:extLst>
          </p:cNvPr>
          <p:cNvGrpSpPr/>
          <p:nvPr/>
        </p:nvGrpSpPr>
        <p:grpSpPr>
          <a:xfrm>
            <a:off x="187951" y="4815407"/>
            <a:ext cx="2062851" cy="1361556"/>
            <a:chOff x="187951" y="4815407"/>
            <a:chExt cx="2062851" cy="1361556"/>
          </a:xfrm>
        </p:grpSpPr>
        <p:pic>
          <p:nvPicPr>
            <p:cNvPr id="6" name="Picture 5" descr="A person in overalls holding a license&#10;&#10;AI-generated content may be incorrect.">
              <a:extLst>
                <a:ext uri="{FF2B5EF4-FFF2-40B4-BE49-F238E27FC236}">
                  <a16:creationId xmlns:a16="http://schemas.microsoft.com/office/drawing/2014/main" id="{787CA66E-4975-38C1-4C42-0B308848E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91" t="14958" r="8539"/>
            <a:stretch/>
          </p:blipFill>
          <p:spPr>
            <a:xfrm>
              <a:off x="187951" y="4815407"/>
              <a:ext cx="2062851" cy="1361556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EAC54D2-915D-F6C4-6760-99228A35F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18868" t="19853" r="19695" b="33230"/>
            <a:stretch/>
          </p:blipFill>
          <p:spPr>
            <a:xfrm>
              <a:off x="1302544" y="5447640"/>
              <a:ext cx="328612" cy="904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542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5CFFC-A5CF-2715-B160-8AE3CAFD4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Partage d’autres points de vue</a:t>
            </a:r>
            <a:endParaRPr lang="en-CA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EFA69D04-8E9D-5056-42D5-2066872B79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5966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A8C33-4649-4EA5-C2B1-D22550B90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0566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AEAA-7576-30B2-73BC-2B08F0CF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Merci!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2E940-160E-D263-FB2D-EF7EC1EC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7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C9-4766-A010-47FA-4CADC9B8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CA" b="1" dirty="0" err="1"/>
              <a:t>Contexte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BF5A-8530-C630-DBC4-0EE80460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35742"/>
            <a:ext cx="11058525" cy="5145740"/>
          </a:xfrm>
          <a:solidFill>
            <a:srgbClr val="EBFFFF">
              <a:alpha val="40000"/>
            </a:srgb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a typeface="Calibri"/>
                <a:cs typeface="Calibri"/>
              </a:rPr>
              <a:t>Aujourd’hui, nous discuterons du « Règlement sur la pêche côtière ».</a:t>
            </a:r>
          </a:p>
          <a:p>
            <a:pPr>
              <a:spcBef>
                <a:spcPts val="600"/>
              </a:spcBef>
            </a:pPr>
            <a:r>
              <a:rPr lang="fr-FR" dirty="0">
                <a:ea typeface="Calibri"/>
                <a:cs typeface="Calibri"/>
              </a:rPr>
              <a:t>Le Règlement sur la pêche côtière sont les règles du MPO qui déterminent :</a:t>
            </a:r>
          </a:p>
          <a:p>
            <a:pPr lvl="1">
              <a:spcBef>
                <a:spcPts val="600"/>
              </a:spcBef>
            </a:pPr>
            <a:r>
              <a:rPr lang="fr-FR" dirty="0">
                <a:ea typeface="Calibri"/>
                <a:cs typeface="Calibri"/>
              </a:rPr>
              <a:t>Qui peut se voir délivrer un permis; </a:t>
            </a:r>
          </a:p>
          <a:p>
            <a:pPr lvl="1">
              <a:spcBef>
                <a:spcPts val="600"/>
              </a:spcBef>
            </a:pPr>
            <a:r>
              <a:rPr lang="fr-FR" dirty="0">
                <a:ea typeface="Calibri"/>
                <a:cs typeface="Calibri"/>
              </a:rPr>
              <a:t>Ce qui est exigé des titulaires de permis 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a typeface="Calibri"/>
                <a:cs typeface="Calibri"/>
              </a:rPr>
              <a:t>Ce qui est interdit.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a typeface="Calibri"/>
                <a:cs typeface="Calibri"/>
              </a:rPr>
              <a:t>Il est pleinement en vigueur depuis le 1er avril 2021.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a typeface="Calibri"/>
                <a:cs typeface="Calibri"/>
              </a:rPr>
              <a:t>Le MPO examine ces règles pour comprendre comment elles fonctionnent et si elles peuvent être améliorées.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a typeface="Calibri"/>
                <a:cs typeface="Calibri"/>
              </a:rPr>
              <a:t>Le MPO sollicite vos commentaires dans le cadre de cet examen.</a:t>
            </a:r>
            <a:endParaRPr lang="en-US" dirty="0">
              <a:latin typeface="Aptos"/>
              <a:ea typeface="Calibri"/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5B4E5-7D77-56DF-900B-B38DA565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19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0EFB1-4338-A526-305D-9C1A4810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Qu’est-ce que le règlement sur la pêche côtière?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221A5-8985-D3E1-E584-103FF947C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fr-FR" sz="2400" dirty="0"/>
              <a:t>Le Règlement sur la pêche côtière inscrit plus de 40 ans de politiques du MPO dans la loi :</a:t>
            </a:r>
          </a:p>
          <a:p>
            <a:pPr marL="0" indent="0">
              <a:spcBef>
                <a:spcPts val="1800"/>
              </a:spcBef>
              <a:buNone/>
            </a:pPr>
            <a:endParaRPr lang="en-US" dirty="0">
              <a:highlight>
                <a:srgbClr val="FFFF00"/>
              </a:highlight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81977-3504-FC05-72E8-F608DA9BA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3</a:t>
            </a:fld>
            <a:endParaRPr lang="en-CA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0BFB64-6CC3-20E7-08A6-7BEAB6EA2AE6}"/>
              </a:ext>
            </a:extLst>
          </p:cNvPr>
          <p:cNvGrpSpPr/>
          <p:nvPr/>
        </p:nvGrpSpPr>
        <p:grpSpPr>
          <a:xfrm>
            <a:off x="102167" y="2883872"/>
            <a:ext cx="3432345" cy="2414225"/>
            <a:chOff x="102167" y="2883872"/>
            <a:chExt cx="3432345" cy="24142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C6D32EB-F1EB-B9E6-8730-DEA665620B0B}"/>
                </a:ext>
              </a:extLst>
            </p:cNvPr>
            <p:cNvGrpSpPr/>
            <p:nvPr/>
          </p:nvGrpSpPr>
          <p:grpSpPr>
            <a:xfrm>
              <a:off x="102167" y="2883872"/>
              <a:ext cx="3432345" cy="2414225"/>
              <a:chOff x="102167" y="2883872"/>
              <a:chExt cx="3432345" cy="241422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DDEC2A2-01AF-B35C-71E9-15D9F3A7F05C}"/>
                  </a:ext>
                </a:extLst>
              </p:cNvPr>
              <p:cNvGrpSpPr/>
              <p:nvPr/>
            </p:nvGrpSpPr>
            <p:grpSpPr>
              <a:xfrm>
                <a:off x="102167" y="2883872"/>
                <a:ext cx="3432345" cy="2414225"/>
                <a:chOff x="102167" y="2883872"/>
                <a:chExt cx="3432345" cy="2414225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D706E281-54DF-D235-4536-5231D34D82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2167" y="2883872"/>
                  <a:ext cx="3432345" cy="2414225"/>
                </a:xfrm>
                <a:prstGeom prst="rect">
                  <a:avLst/>
                </a:prstGeom>
              </p:spPr>
            </p:pic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7265607E-8C86-C485-649E-416381A73042}"/>
                    </a:ext>
                  </a:extLst>
                </p:cNvPr>
                <p:cNvSpPr txBox="1"/>
                <p:nvPr/>
              </p:nvSpPr>
              <p:spPr>
                <a:xfrm>
                  <a:off x="119014" y="2883872"/>
                  <a:ext cx="3404937" cy="64633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b="1" dirty="0">
                      <a:solidFill>
                        <a:srgbClr val="032731"/>
                      </a:solidFill>
                    </a:rPr>
                    <a:t>POLITIQUE DE SÉPARATION DE LA FLOTTILLE</a:t>
                  </a:r>
                  <a:endParaRPr lang="en-CA" b="1" dirty="0">
                    <a:solidFill>
                      <a:srgbClr val="032731"/>
                    </a:solidFill>
                  </a:endParaRPr>
                </a:p>
              </p:txBody>
            </p:sp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057E8322-CD8B-F5FC-EC96-8BFF08E235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86903" y="3308389"/>
                  <a:ext cx="584659" cy="585344"/>
                </a:xfrm>
                <a:prstGeom prst="rect">
                  <a:avLst/>
                </a:prstGeom>
              </p:spPr>
            </p:pic>
          </p:grp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59776E07-9BF9-7C93-20C6-8107EDF2FF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7213" t="14497" r="3814" b="26593"/>
              <a:stretch/>
            </p:blipFill>
            <p:spPr>
              <a:xfrm>
                <a:off x="568640" y="4358090"/>
                <a:ext cx="688660" cy="170953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F8731E4-E878-90D2-4852-9B1CB1B56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7466" y="4285949"/>
              <a:ext cx="864107" cy="40781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BCF209C-9FF2-05F0-C666-7A9F533BDEE4}"/>
              </a:ext>
            </a:extLst>
          </p:cNvPr>
          <p:cNvGrpSpPr/>
          <p:nvPr/>
        </p:nvGrpSpPr>
        <p:grpSpPr>
          <a:xfrm>
            <a:off x="3681828" y="2869300"/>
            <a:ext cx="2856404" cy="2520335"/>
            <a:chOff x="3762185" y="2922355"/>
            <a:chExt cx="2856404" cy="252033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07BC728-9124-AB4C-115A-5216F11D2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62186" y="2922355"/>
              <a:ext cx="2856403" cy="2520335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CD6393-1048-E21C-65BC-06B47C33CD93}"/>
                </a:ext>
              </a:extLst>
            </p:cNvPr>
            <p:cNvSpPr txBox="1"/>
            <p:nvPr/>
          </p:nvSpPr>
          <p:spPr>
            <a:xfrm>
              <a:off x="3814071" y="3076348"/>
              <a:ext cx="2773727" cy="589631"/>
            </a:xfrm>
            <a:prstGeom prst="rect">
              <a:avLst/>
            </a:prstGeom>
            <a:solidFill>
              <a:srgbClr val="EFEFE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1600" b="1" dirty="0"/>
                <a:t>POLITIQUE DU PROPRIÉTAIRE-EXPLOITANT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18F663-9E6C-901D-AC6F-302D43BA296A}"/>
                </a:ext>
              </a:extLst>
            </p:cNvPr>
            <p:cNvSpPr txBox="1"/>
            <p:nvPr/>
          </p:nvSpPr>
          <p:spPr>
            <a:xfrm>
              <a:off x="3762185" y="4820249"/>
              <a:ext cx="2856403" cy="569387"/>
            </a:xfrm>
            <a:prstGeom prst="rect">
              <a:avLst/>
            </a:prstGeom>
            <a:solidFill>
              <a:srgbClr val="EFEFE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1550" dirty="0" err="1">
                  <a:solidFill>
                    <a:srgbClr val="FF9207"/>
                  </a:solidFill>
                </a:rPr>
                <a:t>doivent</a:t>
              </a:r>
              <a:r>
                <a:rPr lang="en-CA" sz="1550" dirty="0">
                  <a:solidFill>
                    <a:srgbClr val="FF9207"/>
                  </a:solidFill>
                </a:rPr>
                <a:t> </a:t>
              </a:r>
              <a:r>
                <a:rPr lang="en-CA" sz="1550" dirty="0" err="1">
                  <a:solidFill>
                    <a:srgbClr val="FF9207"/>
                  </a:solidFill>
                </a:rPr>
                <a:t>pêcher</a:t>
              </a:r>
              <a:r>
                <a:rPr lang="en-CA" sz="1550" dirty="0">
                  <a:solidFill>
                    <a:srgbClr val="FF9207"/>
                  </a:solidFill>
                </a:rPr>
                <a:t> </a:t>
              </a:r>
              <a:r>
                <a:rPr lang="en-CA" sz="1550" dirty="0" err="1">
                  <a:solidFill>
                    <a:srgbClr val="FF9207"/>
                  </a:solidFill>
                </a:rPr>
                <a:t>personnellement</a:t>
              </a:r>
              <a:endParaRPr lang="en-CA" sz="1550" dirty="0">
                <a:solidFill>
                  <a:srgbClr val="FF9207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7B16BF4-77F8-BAA6-42D9-4318785A3C65}"/>
              </a:ext>
            </a:extLst>
          </p:cNvPr>
          <p:cNvGrpSpPr/>
          <p:nvPr/>
        </p:nvGrpSpPr>
        <p:grpSpPr>
          <a:xfrm>
            <a:off x="6685449" y="2853236"/>
            <a:ext cx="2311009" cy="2536399"/>
            <a:chOff x="3334272" y="258805"/>
            <a:chExt cx="5523455" cy="634039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0B92902-CC44-2BDF-DDFD-8B586E8A7B6C}"/>
                </a:ext>
              </a:extLst>
            </p:cNvPr>
            <p:cNvGrpSpPr/>
            <p:nvPr/>
          </p:nvGrpSpPr>
          <p:grpSpPr>
            <a:xfrm>
              <a:off x="3334272" y="258805"/>
              <a:ext cx="5523455" cy="6340390"/>
              <a:chOff x="3334272" y="258805"/>
              <a:chExt cx="5523455" cy="6340390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BD4C8501-5219-3D43-C09F-F15CC4EEEF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34272" y="258805"/>
                <a:ext cx="5523455" cy="6340390"/>
              </a:xfrm>
              <a:prstGeom prst="rect">
                <a:avLst/>
              </a:prstGeom>
            </p:spPr>
          </p:pic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7B23A03-2706-AC0B-54D8-F1E947398ED9}"/>
                  </a:ext>
                </a:extLst>
              </p:cNvPr>
              <p:cNvCxnSpPr/>
              <p:nvPr/>
            </p:nvCxnSpPr>
            <p:spPr>
              <a:xfrm>
                <a:off x="3373821" y="2301766"/>
                <a:ext cx="5381296" cy="0"/>
              </a:xfrm>
              <a:prstGeom prst="line">
                <a:avLst/>
              </a:prstGeom>
              <a:ln w="7620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A5D1156-A01E-A234-92F0-6D426CA2CBD4}"/>
                  </a:ext>
                </a:extLst>
              </p:cNvPr>
              <p:cNvCxnSpPr/>
              <p:nvPr/>
            </p:nvCxnSpPr>
            <p:spPr>
              <a:xfrm>
                <a:off x="8776137" y="325821"/>
                <a:ext cx="0" cy="1996965"/>
              </a:xfrm>
              <a:prstGeom prst="line">
                <a:avLst/>
              </a:prstGeom>
              <a:ln w="3810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A2BBB6E-4C7B-BEF0-2F4A-20F16B7BBB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17931" y="3365940"/>
                <a:ext cx="1702676" cy="0"/>
              </a:xfrm>
              <a:prstGeom prst="line">
                <a:avLst/>
              </a:prstGeom>
              <a:ln w="3810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E939287D-C634-2893-9018-A36C8980FBB4}"/>
                  </a:ext>
                </a:extLst>
              </p:cNvPr>
              <p:cNvCxnSpPr/>
              <p:nvPr/>
            </p:nvCxnSpPr>
            <p:spPr>
              <a:xfrm>
                <a:off x="6358759" y="4267200"/>
                <a:ext cx="851338" cy="0"/>
              </a:xfrm>
              <a:prstGeom prst="line">
                <a:avLst/>
              </a:prstGeom>
              <a:ln w="3810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4C7B1562-7F65-436A-C8BF-89CCCDC6BC58}"/>
                  </a:ext>
                </a:extLst>
              </p:cNvPr>
              <p:cNvCxnSpPr/>
              <p:nvPr/>
            </p:nvCxnSpPr>
            <p:spPr>
              <a:xfrm>
                <a:off x="5008179" y="4267200"/>
                <a:ext cx="851338" cy="0"/>
              </a:xfrm>
              <a:prstGeom prst="line">
                <a:avLst/>
              </a:prstGeom>
              <a:ln w="3810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EEEB64A-C1B2-BD2C-1F4C-FEA3312510B0}"/>
                  </a:ext>
                </a:extLst>
              </p:cNvPr>
              <p:cNvCxnSpPr/>
              <p:nvPr/>
            </p:nvCxnSpPr>
            <p:spPr>
              <a:xfrm>
                <a:off x="6201103" y="4109547"/>
                <a:ext cx="399394" cy="399393"/>
              </a:xfrm>
              <a:prstGeom prst="line">
                <a:avLst/>
              </a:prstGeom>
              <a:ln>
                <a:solidFill>
                  <a:srgbClr val="F3522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9B272468-6784-67EB-08A4-31C2D150AE94}"/>
                  </a:ext>
                </a:extLst>
              </p:cNvPr>
              <p:cNvCxnSpPr/>
              <p:nvPr/>
            </p:nvCxnSpPr>
            <p:spPr>
              <a:xfrm>
                <a:off x="3334272" y="346841"/>
                <a:ext cx="5523455" cy="0"/>
              </a:xfrm>
              <a:prstGeom prst="line">
                <a:avLst/>
              </a:prstGeom>
              <a:ln w="5715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2393C04-18C7-1C7A-FBA4-9C82ADE0A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b="64650"/>
            <a:stretch/>
          </p:blipFill>
          <p:spPr>
            <a:xfrm>
              <a:off x="5243218" y="2293391"/>
              <a:ext cx="1810669" cy="29741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CFD1AEA-31E0-9F8B-8AC2-85BF69AE8769}"/>
              </a:ext>
            </a:extLst>
          </p:cNvPr>
          <p:cNvGrpSpPr/>
          <p:nvPr/>
        </p:nvGrpSpPr>
        <p:grpSpPr>
          <a:xfrm>
            <a:off x="9225129" y="2888454"/>
            <a:ext cx="2773728" cy="2520336"/>
            <a:chOff x="3121572" y="1008994"/>
            <a:chExt cx="5927836" cy="476644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8A36812-2456-FCB6-2937-8974755D1F30}"/>
                </a:ext>
              </a:extLst>
            </p:cNvPr>
            <p:cNvGrpSpPr/>
            <p:nvPr/>
          </p:nvGrpSpPr>
          <p:grpSpPr>
            <a:xfrm>
              <a:off x="3121572" y="1008994"/>
              <a:ext cx="5927836" cy="4766440"/>
              <a:chOff x="3121572" y="1008994"/>
              <a:chExt cx="5927836" cy="4766440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28E488ED-A01C-08C8-0134-6473F16E99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l="1358" t="3736" r="1701" b="5142"/>
              <a:stretch/>
            </p:blipFill>
            <p:spPr>
              <a:xfrm>
                <a:off x="3121572" y="1008994"/>
                <a:ext cx="5927836" cy="4766440"/>
              </a:xfrm>
              <a:prstGeom prst="rect">
                <a:avLst/>
              </a:prstGeom>
            </p:spPr>
          </p:pic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F064EE5-2C87-9418-1EF6-419F8D8AEA8A}"/>
                  </a:ext>
                </a:extLst>
              </p:cNvPr>
              <p:cNvCxnSpPr/>
              <p:nvPr/>
            </p:nvCxnSpPr>
            <p:spPr>
              <a:xfrm>
                <a:off x="3216165" y="2102069"/>
                <a:ext cx="5686097" cy="0"/>
              </a:xfrm>
              <a:prstGeom prst="line">
                <a:avLst/>
              </a:prstGeom>
              <a:ln w="5715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B73330BF-F06E-B6CE-55C3-D22AD9998742}"/>
                  </a:ext>
                </a:extLst>
              </p:cNvPr>
              <p:cNvCxnSpPr/>
              <p:nvPr/>
            </p:nvCxnSpPr>
            <p:spPr>
              <a:xfrm>
                <a:off x="3205655" y="1082566"/>
                <a:ext cx="0" cy="1093075"/>
              </a:xfrm>
              <a:prstGeom prst="line">
                <a:avLst/>
              </a:prstGeom>
              <a:ln w="5715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670B004E-A02B-585B-2A66-2585753E444F}"/>
                  </a:ext>
                </a:extLst>
              </p:cNvPr>
              <p:cNvCxnSpPr/>
              <p:nvPr/>
            </p:nvCxnSpPr>
            <p:spPr>
              <a:xfrm>
                <a:off x="8865474" y="1008994"/>
                <a:ext cx="0" cy="1093075"/>
              </a:xfrm>
              <a:prstGeom prst="line">
                <a:avLst/>
              </a:prstGeom>
              <a:ln w="5715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C73931AE-B590-4A1D-4846-F9B88BB667FA}"/>
                  </a:ext>
                </a:extLst>
              </p:cNvPr>
              <p:cNvCxnSpPr/>
              <p:nvPr/>
            </p:nvCxnSpPr>
            <p:spPr>
              <a:xfrm>
                <a:off x="3205655" y="1051034"/>
                <a:ext cx="5686097" cy="0"/>
              </a:xfrm>
              <a:prstGeom prst="line">
                <a:avLst/>
              </a:prstGeom>
              <a:ln w="57150">
                <a:solidFill>
                  <a:srgbClr val="EFEFE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1A395D1-A109-5CBB-F345-C22C1811B18C}"/>
                </a:ext>
              </a:extLst>
            </p:cNvPr>
            <p:cNvCxnSpPr>
              <a:cxnSpLocks/>
            </p:cNvCxnSpPr>
            <p:nvPr/>
          </p:nvCxnSpPr>
          <p:spPr>
            <a:xfrm>
              <a:off x="8502869" y="4277710"/>
              <a:ext cx="0" cy="924911"/>
            </a:xfrm>
            <a:prstGeom prst="line">
              <a:avLst/>
            </a:prstGeom>
            <a:ln w="57150">
              <a:solidFill>
                <a:srgbClr val="0629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0318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0A157-6B9E-F6E6-B8D8-9C7131305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font les règlements sur la pêche côtière</a:t>
            </a:r>
            <a:r>
              <a:rPr lang="en-CA" dirty="0"/>
              <a:t>?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D2A6001-377C-E74F-D692-0EEC064606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5836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8ACBB-D193-E9F2-F617-4FF3FCF0A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617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EBED0-F26E-DFD1-5EE6-1570168E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365125"/>
            <a:ext cx="10949049" cy="1325563"/>
          </a:xfrm>
        </p:spPr>
        <p:txBody>
          <a:bodyPr/>
          <a:lstStyle/>
          <a:p>
            <a:r>
              <a:rPr lang="fr-FR" dirty="0"/>
              <a:t>Comment le MPO applique-t-il les règlements</a:t>
            </a:r>
            <a:r>
              <a:rPr lang="en-CA" dirty="0"/>
              <a:t>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916FC-EF0A-15C6-E81C-1350EDCF3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r-FR" dirty="0"/>
              <a:t>Une fois qu’un permis leur a été délivré, les titulaires ne peuvent pas </a:t>
            </a:r>
            <a:r>
              <a:rPr lang="fr-FR" b="1" dirty="0"/>
              <a:t>transférer l’utilisation et le contrôle des droits et privilèges </a:t>
            </a:r>
            <a:r>
              <a:rPr lang="fr-FR" dirty="0"/>
              <a:t>prévus par le permis. </a:t>
            </a:r>
          </a:p>
          <a:p>
            <a:r>
              <a:rPr lang="fr-FR" dirty="0"/>
              <a:t>Mais parfois, des accords sont mis en place qui peuvent rendre difficile de voir si un transfert a eu lieu. </a:t>
            </a:r>
          </a:p>
          <a:p>
            <a:r>
              <a:rPr lang="fr-FR" dirty="0"/>
              <a:t>Les types d’accords les plus courants observés par le MPO sont les suivants : </a:t>
            </a:r>
          </a:p>
          <a:p>
            <a:pPr lvl="1"/>
            <a:r>
              <a:rPr lang="fr-FR" dirty="0"/>
              <a:t>Prêts</a:t>
            </a:r>
          </a:p>
          <a:p>
            <a:pPr lvl="1"/>
            <a:r>
              <a:rPr lang="fr-FR" dirty="0"/>
              <a:t>Accords de sûreté et de garantie (permis utilisée comme garantie)</a:t>
            </a:r>
          </a:p>
          <a:p>
            <a:pPr lvl="1"/>
            <a:r>
              <a:rPr lang="fr-FR" dirty="0"/>
              <a:t>Approvisionnement (poisson)</a:t>
            </a:r>
          </a:p>
          <a:p>
            <a:pPr lvl="1"/>
            <a:r>
              <a:rPr lang="fr-FR" dirty="0"/>
              <a:t>Location de bateaux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F1E342-2A0B-6823-2277-08B25F321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88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32982-EE43-89E5-FFB5-C655F39A5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68" y="278719"/>
            <a:ext cx="10775868" cy="1325563"/>
          </a:xfrm>
        </p:spPr>
        <p:txBody>
          <a:bodyPr/>
          <a:lstStyle/>
          <a:p>
            <a:r>
              <a:rPr lang="fr-FR" dirty="0"/>
              <a:t>Comment le MPO applique-t-il les règlements</a:t>
            </a:r>
            <a:r>
              <a:rPr lang="en-CA" dirty="0"/>
              <a:t>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DA42A-7E3F-1541-E1C8-670062AF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6</a:t>
            </a:fld>
            <a:endParaRPr lang="en-CA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5153F5-5ED7-D45E-F03C-73B161FFE409}"/>
              </a:ext>
            </a:extLst>
          </p:cNvPr>
          <p:cNvGrpSpPr/>
          <p:nvPr/>
        </p:nvGrpSpPr>
        <p:grpSpPr>
          <a:xfrm>
            <a:off x="1312548" y="1323605"/>
            <a:ext cx="9827172" cy="5397870"/>
            <a:chOff x="1182414" y="1324584"/>
            <a:chExt cx="9827172" cy="5397870"/>
          </a:xfrm>
          <a:solidFill>
            <a:srgbClr val="EFEFEF"/>
          </a:solidFill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A74596B-ACA3-D79A-83A6-B5295362E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2414" y="1324584"/>
              <a:ext cx="9827172" cy="5397870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5514215-9F3D-2377-2F79-03F1CAD9953D}"/>
                </a:ext>
              </a:extLst>
            </p:cNvPr>
            <p:cNvSpPr txBox="1"/>
            <p:nvPr/>
          </p:nvSpPr>
          <p:spPr>
            <a:xfrm>
              <a:off x="1744579" y="1684923"/>
              <a:ext cx="8373979" cy="95410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0F3A63"/>
                  </a:solidFill>
                </a:rPr>
                <a:t>Lorsqu’une demande de transfert de permis est présentée, les étapes suivantes sont suivies.</a:t>
              </a:r>
              <a:endParaRPr lang="en-CA" sz="2800" b="1" dirty="0">
                <a:solidFill>
                  <a:srgbClr val="0F3A63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84E7B35-E68C-CAE7-A94D-5F9ED355BB33}"/>
                </a:ext>
              </a:extLst>
            </p:cNvPr>
            <p:cNvSpPr txBox="1"/>
            <p:nvPr/>
          </p:nvSpPr>
          <p:spPr>
            <a:xfrm>
              <a:off x="2334125" y="3087682"/>
              <a:ext cx="2129591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CA" sz="2400" b="1" dirty="0">
                  <a:solidFill>
                    <a:srgbClr val="0F3A63"/>
                  </a:solidFill>
                </a:rPr>
                <a:t>Tout </a:t>
              </a:r>
              <a:r>
                <a:rPr lang="en-CA" sz="2400" b="1" dirty="0" err="1">
                  <a:solidFill>
                    <a:srgbClr val="0F3A63"/>
                  </a:solidFill>
                </a:rPr>
                <a:t>d’abord</a:t>
              </a:r>
              <a:r>
                <a:rPr lang="en-CA" sz="2400" b="1" dirty="0">
                  <a:solidFill>
                    <a:srgbClr val="0F3A63"/>
                  </a:solidFill>
                </a:rPr>
                <a:t>,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2AA9E6-2262-0F8E-8D82-F6A660C54EA9}"/>
                </a:ext>
              </a:extLst>
            </p:cNvPr>
            <p:cNvSpPr txBox="1"/>
            <p:nvPr/>
          </p:nvSpPr>
          <p:spPr>
            <a:xfrm>
              <a:off x="5480383" y="3035468"/>
              <a:ext cx="1401680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CA" sz="2400" b="1" dirty="0">
                  <a:solidFill>
                    <a:srgbClr val="0F3A63"/>
                  </a:solidFill>
                </a:rPr>
                <a:t>Ensuite,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3428B0-171E-C0C8-82DA-B67EE5343F33}"/>
                </a:ext>
              </a:extLst>
            </p:cNvPr>
            <p:cNvSpPr txBox="1"/>
            <p:nvPr/>
          </p:nvSpPr>
          <p:spPr>
            <a:xfrm>
              <a:off x="8456195" y="3087681"/>
              <a:ext cx="1401680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CA" sz="2400" b="1" dirty="0" err="1">
                  <a:solidFill>
                    <a:srgbClr val="0F3A63"/>
                  </a:solidFill>
                </a:rPr>
                <a:t>Enfin</a:t>
              </a:r>
              <a:r>
                <a:rPr lang="en-CA" sz="2400" b="1" dirty="0">
                  <a:solidFill>
                    <a:srgbClr val="0F3A63"/>
                  </a:solidFill>
                </a:rPr>
                <a:t>,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9BD513-EA93-07E6-C333-B38EC2BBC700}"/>
                </a:ext>
              </a:extLst>
            </p:cNvPr>
            <p:cNvSpPr txBox="1"/>
            <p:nvPr/>
          </p:nvSpPr>
          <p:spPr>
            <a:xfrm>
              <a:off x="2165684" y="3560239"/>
              <a:ext cx="229803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CA" sz="2400" b="1" dirty="0">
                  <a:solidFill>
                    <a:srgbClr val="0F3A63"/>
                  </a:solidFill>
                </a:rPr>
                <a:t>ADMISSIBILITÉ SATISFAITE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246E0F-1C8F-AB2D-2723-48ED545E89D2}"/>
                </a:ext>
              </a:extLst>
            </p:cNvPr>
            <p:cNvSpPr txBox="1"/>
            <p:nvPr/>
          </p:nvSpPr>
          <p:spPr>
            <a:xfrm>
              <a:off x="8444163" y="3955636"/>
              <a:ext cx="1303420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CA" sz="2400" b="1" dirty="0">
                  <a:solidFill>
                    <a:srgbClr val="0F3A63"/>
                  </a:solidFill>
                </a:rPr>
                <a:t>PERMIS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E4BF802-ABAE-2967-E156-716170345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214" r="7108"/>
            <a:stretch/>
          </p:blipFill>
          <p:spPr>
            <a:xfrm>
              <a:off x="5847756" y="3993502"/>
              <a:ext cx="880110" cy="57432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456004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AC3C0-43EE-0929-5ACE-D884FC7C3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8503C-BFC6-9E44-58CB-2980FFDAA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365125"/>
            <a:ext cx="10949049" cy="1325563"/>
          </a:xfrm>
        </p:spPr>
        <p:txBody>
          <a:bodyPr/>
          <a:lstStyle/>
          <a:p>
            <a:r>
              <a:rPr lang="fr-FR" dirty="0"/>
              <a:t>Que recherche le MPO lorsqu’il examine les accords 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B9754-3CAF-0E82-06B7-00B956F22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91800" cy="46672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Le MPO recherche :</a:t>
            </a:r>
          </a:p>
          <a:p>
            <a:pPr lvl="1"/>
            <a:r>
              <a:rPr lang="fr-FR" dirty="0"/>
              <a:t>Qui </a:t>
            </a:r>
            <a:r>
              <a:rPr lang="fr-FR" b="1" dirty="0"/>
              <a:t>prend les décisions </a:t>
            </a:r>
            <a:r>
              <a:rPr lang="fr-FR" dirty="0"/>
              <a:t>;</a:t>
            </a:r>
          </a:p>
          <a:p>
            <a:pPr lvl="1"/>
            <a:r>
              <a:rPr lang="fr-FR" dirty="0"/>
              <a:t>Qui </a:t>
            </a:r>
            <a:r>
              <a:rPr lang="fr-FR" b="1" dirty="0"/>
              <a:t>contrôle le permis en pratique </a:t>
            </a:r>
            <a:r>
              <a:rPr lang="fr-FR" dirty="0"/>
              <a:t>;</a:t>
            </a:r>
          </a:p>
          <a:p>
            <a:pPr lvl="1"/>
            <a:r>
              <a:rPr lang="fr-FR" dirty="0"/>
              <a:t>Si quelqu’un d’autre que le titulaire du permis exerce </a:t>
            </a:r>
            <a:r>
              <a:rPr lang="fr-FR" b="1" dirty="0"/>
              <a:t>un contrôle ou une influence </a:t>
            </a:r>
            <a:r>
              <a:rPr lang="fr-FR" dirty="0"/>
              <a:t>;</a:t>
            </a:r>
          </a:p>
          <a:p>
            <a:pPr lvl="1"/>
            <a:r>
              <a:rPr lang="fr-FR" dirty="0"/>
              <a:t>Si </a:t>
            </a:r>
            <a:r>
              <a:rPr lang="fr-FR" b="1" dirty="0"/>
              <a:t>l’indépendance est limitée </a:t>
            </a:r>
            <a:r>
              <a:rPr lang="fr-FR" dirty="0"/>
              <a:t>(par des accords écrits ou non écrits) ; et </a:t>
            </a:r>
          </a:p>
          <a:p>
            <a:pPr lvl="1"/>
            <a:r>
              <a:rPr lang="fr-FR" dirty="0"/>
              <a:t>Qui </a:t>
            </a:r>
            <a:r>
              <a:rPr lang="fr-FR" b="1" dirty="0"/>
              <a:t>reçoit les bénéfices</a:t>
            </a:r>
            <a:r>
              <a:rPr lang="fr-FR" dirty="0"/>
              <a:t>.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4C1C8-BD12-8B1C-2A6F-0A6FE6C5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876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CB57F-31FF-FDE9-4F4B-8CF1BB822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19" y="320675"/>
            <a:ext cx="10838935" cy="1325563"/>
          </a:xfrm>
        </p:spPr>
        <p:txBody>
          <a:bodyPr/>
          <a:lstStyle/>
          <a:p>
            <a:r>
              <a:rPr lang="fr-FR" dirty="0"/>
              <a:t>Comment le MPO applique-t-il les règlements</a:t>
            </a:r>
            <a:r>
              <a:rPr lang="en-CA" dirty="0"/>
              <a:t>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CF05EC-0321-142A-DB39-12A64BBA2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8</a:t>
            </a:fld>
            <a:endParaRPr lang="en-CA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F55C5E2-377F-0734-F5DF-BFB4FB9FF272}"/>
              </a:ext>
            </a:extLst>
          </p:cNvPr>
          <p:cNvGrpSpPr/>
          <p:nvPr/>
        </p:nvGrpSpPr>
        <p:grpSpPr>
          <a:xfrm>
            <a:off x="1671035" y="1646238"/>
            <a:ext cx="8849929" cy="4677129"/>
            <a:chOff x="1671035" y="1646238"/>
            <a:chExt cx="8849929" cy="467712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6FD9321-C49B-EBE1-D6FF-7EE85F4A0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1035" y="1646238"/>
              <a:ext cx="8849929" cy="4677129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512CAB6-46F3-3AF7-EA72-BE794654D2FE}"/>
                </a:ext>
              </a:extLst>
            </p:cNvPr>
            <p:cNvSpPr txBox="1"/>
            <p:nvPr/>
          </p:nvSpPr>
          <p:spPr>
            <a:xfrm>
              <a:off x="2261288" y="3821817"/>
              <a:ext cx="2372496" cy="738664"/>
            </a:xfrm>
            <a:prstGeom prst="rect">
              <a:avLst/>
            </a:prstGeom>
            <a:solidFill>
              <a:srgbClr val="EFEFE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100" b="1" dirty="0">
                  <a:solidFill>
                    <a:srgbClr val="002A58"/>
                  </a:solidFill>
                  <a:latin typeface="Arial Nova" panose="020B0504020202020204" pitchFamily="34" charset="0"/>
                </a:rPr>
                <a:t>RÉCEPTION DE L’INFORMATION</a:t>
              </a:r>
              <a:r>
                <a:rPr lang="en-CA" sz="2100" b="1" dirty="0">
                  <a:solidFill>
                    <a:srgbClr val="002A58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520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2671-FCD4-00C4-6211-3594A73BF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341" y="365125"/>
            <a:ext cx="10822459" cy="1325563"/>
          </a:xfrm>
        </p:spPr>
        <p:txBody>
          <a:bodyPr/>
          <a:lstStyle/>
          <a:p>
            <a:r>
              <a:rPr lang="fr-FR" dirty="0"/>
              <a:t>Comment le MPO applique-t-il les règlements</a:t>
            </a:r>
            <a:r>
              <a:rPr lang="en-CA" dirty="0"/>
              <a:t>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77FAA-0E65-7979-433A-053D90689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9</a:t>
            </a:fld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F4D2C4-2442-AE9B-FF51-62B6573CE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731" y="1479573"/>
            <a:ext cx="8912537" cy="501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96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767AC5B3E9FB4BB63E28A743386D74" ma:contentTypeVersion="12" ma:contentTypeDescription="Create a new document." ma:contentTypeScope="" ma:versionID="58910b51c256c895072d7b47cf854c0a">
  <xsd:schema xmlns:xsd="http://www.w3.org/2001/XMLSchema" xmlns:xs="http://www.w3.org/2001/XMLSchema" xmlns:p="http://schemas.microsoft.com/office/2006/metadata/properties" xmlns:ns2="5f479694-4c39-4518-a700-fc576ce46539" targetNamespace="http://schemas.microsoft.com/office/2006/metadata/properties" ma:root="true" ma:fieldsID="a969f4420a6ca06e2b3c895c7e0a1e2c" ns2:_="">
    <xsd:import namespace="5f479694-4c39-4518-a700-fc576ce46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79694-4c39-4518-a700-fc576ce46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79694-4c39-4518-a700-fc576ce4653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F13183-D734-46E2-B761-E3CBB32B32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479694-4c39-4518-a700-fc576ce46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D08F3C-8A21-48A6-BEAE-FCD93279BF7C}">
  <ds:schemaRefs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5f479694-4c39-4518-a700-fc576ce46539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859EC63-2ED1-4E1C-B4D9-B0076E4866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5192</TotalTime>
  <Words>565</Words>
  <Application>Microsoft Office PowerPoint</Application>
  <PresentationFormat>Widescreen</PresentationFormat>
  <Paragraphs>82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Arial Nova</vt:lpstr>
      <vt:lpstr>Calibri</vt:lpstr>
      <vt:lpstr>Office Theme</vt:lpstr>
      <vt:lpstr>Renforcement des règlements sur la pêche côtière  Introduction</vt:lpstr>
      <vt:lpstr>Contexte</vt:lpstr>
      <vt:lpstr>Qu’est-ce que le règlement sur la pêche côtière?</vt:lpstr>
      <vt:lpstr>Que font les règlements sur la pêche côtière?</vt:lpstr>
      <vt:lpstr>Comment le MPO applique-t-il les règlements? </vt:lpstr>
      <vt:lpstr>Comment le MPO applique-t-il les règlements? </vt:lpstr>
      <vt:lpstr>Que recherche le MPO lorsqu’il examine les accords ?</vt:lpstr>
      <vt:lpstr>Comment le MPO applique-t-il les règlements? </vt:lpstr>
      <vt:lpstr>Comment le MPO applique-t-il les règlements? </vt:lpstr>
      <vt:lpstr>Qu’est-ce que l’ examen exhaustif des règlements sur la pêche côtière? </vt:lpstr>
      <vt:lpstr>Qu’avons-nous entendu jusqu’à présent?</vt:lpstr>
      <vt:lpstr>Partage d’autres points de vue</vt:lpstr>
      <vt:lpstr>Merci!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Postnikoff, Jonathan (he, him / il, lui) (DFO/MPO)</dc:creator>
  <cp:lastModifiedBy>Postnikoff, Jonathan (he, him / il, lui) (DFO/MPO)</cp:lastModifiedBy>
  <cp:revision>80</cp:revision>
  <dcterms:created xsi:type="dcterms:W3CDTF">2025-12-17T14:32:56Z</dcterms:created>
  <dcterms:modified xsi:type="dcterms:W3CDTF">2026-07-27T15:22:17Z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6cdb53-fd15-486d-84de-c510e3a62203_Enabled">
    <vt:lpwstr>true</vt:lpwstr>
  </property>
  <property fmtid="{D5CDD505-2E9C-101B-9397-08002B2CF9AE}" pid="3" name="MSIP_Label_4e6cdb53-fd15-486d-84de-c510e3a62203_SetDate">
    <vt:lpwstr>2025-12-17T16:32:33Z</vt:lpwstr>
  </property>
  <property fmtid="{D5CDD505-2E9C-101B-9397-08002B2CF9AE}" pid="4" name="MSIP_Label_4e6cdb53-fd15-486d-84de-c510e3a62203_Method">
    <vt:lpwstr>Standard</vt:lpwstr>
  </property>
  <property fmtid="{D5CDD505-2E9C-101B-9397-08002B2CF9AE}" pid="5" name="MSIP_Label_4e6cdb53-fd15-486d-84de-c510e3a62203_Name">
    <vt:lpwstr>UNCLASSIFIED - NON-CLASSIFIÉ</vt:lpwstr>
  </property>
  <property fmtid="{D5CDD505-2E9C-101B-9397-08002B2CF9AE}" pid="6" name="MSIP_Label_4e6cdb53-fd15-486d-84de-c510e3a62203_SiteId">
    <vt:lpwstr>1594fdae-a1d9-4405-915d-011467234338</vt:lpwstr>
  </property>
  <property fmtid="{D5CDD505-2E9C-101B-9397-08002B2CF9AE}" pid="7" name="MSIP_Label_4e6cdb53-fd15-486d-84de-c510e3a62203_ActionId">
    <vt:lpwstr>122f0e9b-7851-4ab1-9fa0-398ef6f63a22</vt:lpwstr>
  </property>
  <property fmtid="{D5CDD505-2E9C-101B-9397-08002B2CF9AE}" pid="8" name="MSIP_Label_4e6cdb53-fd15-486d-84de-c510e3a62203_ContentBits">
    <vt:lpwstr>1</vt:lpwstr>
  </property>
  <property fmtid="{D5CDD505-2E9C-101B-9397-08002B2CF9AE}" pid="9" name="MSIP_Label_4e6cdb53-fd15-486d-84de-c510e3a6220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Unclassified - Non-Classifié</vt:lpwstr>
  </property>
  <property fmtid="{D5CDD505-2E9C-101B-9397-08002B2CF9AE}" pid="12" name="ContentTypeId">
    <vt:lpwstr>0x010100ED767AC5B3E9FB4BB63E28A743386D74</vt:lpwstr>
  </property>
  <property fmtid="{D5CDD505-2E9C-101B-9397-08002B2CF9AE}" pid="13" name="MediaServiceImageTags">
    <vt:lpwstr/>
  </property>
</Properties>
</file>